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3" r:id="rId4"/>
    <p:sldId id="259" r:id="rId5"/>
    <p:sldId id="264" r:id="rId6"/>
    <p:sldId id="267" r:id="rId7"/>
    <p:sldId id="269" r:id="rId8"/>
    <p:sldId id="270" r:id="rId9"/>
    <p:sldId id="271" r:id="rId10"/>
    <p:sldId id="276" r:id="rId11"/>
    <p:sldId id="277" r:id="rId12"/>
    <p:sldId id="279" r:id="rId13"/>
    <p:sldId id="275" r:id="rId14"/>
    <p:sldId id="272" r:id="rId15"/>
    <p:sldId id="273" r:id="rId16"/>
    <p:sldId id="274" r:id="rId17"/>
    <p:sldId id="289" r:id="rId18"/>
    <p:sldId id="280" r:id="rId19"/>
    <p:sldId id="281" r:id="rId20"/>
    <p:sldId id="282" r:id="rId21"/>
    <p:sldId id="283" r:id="rId22"/>
    <p:sldId id="284" r:id="rId23"/>
    <p:sldId id="285" r:id="rId24"/>
    <p:sldId id="286" r:id="rId25"/>
    <p:sldId id="287" r:id="rId26"/>
    <p:sldId id="288" r:id="rId27"/>
    <p:sldId id="278"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CFF9A86-FE5C-4C31-AB00-28EE37D4B14C}" type="datetimeFigureOut">
              <a:rPr lang="fr-FR" smtClean="0"/>
              <a:t>27/02/2021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239057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229384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177524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3758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242443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ECFF9A86-FE5C-4C31-AB00-28EE37D4B14C}" type="datetimeFigureOut">
              <a:rPr lang="fr-FR" smtClean="0"/>
              <a:t>27/02/2021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122826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ECFF9A86-FE5C-4C31-AB00-28EE37D4B14C}" type="datetimeFigureOut">
              <a:rPr lang="fr-FR" smtClean="0"/>
              <a:t>27/02/2021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22945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F9A86-FE5C-4C31-AB00-28EE37D4B14C}" type="datetimeFigureOut">
              <a:rPr lang="fr-FR" smtClean="0"/>
              <a:t>27/02/2021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2878043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F9A86-FE5C-4C31-AB00-28EE37D4B14C}" type="datetimeFigureOut">
              <a:rPr lang="fr-FR" smtClean="0"/>
              <a:t>27/02/2021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20220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F9A86-FE5C-4C31-AB00-28EE37D4B14C}" type="datetimeFigureOut">
              <a:rPr lang="fr-FR" smtClean="0"/>
              <a:t>27/02/2021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35707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F9A86-FE5C-4C31-AB00-28EE37D4B14C}" type="datetimeFigureOut">
              <a:rPr lang="fr-FR" smtClean="0"/>
              <a:t>27/02/2021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131013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393260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CFF9A86-FE5C-4C31-AB00-28EE37D4B14C}" type="datetimeFigureOut">
              <a:rPr lang="fr-FR" smtClean="0"/>
              <a:t>27/02/2021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334567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F9A86-FE5C-4C31-AB00-28EE37D4B14C}" type="datetimeFigureOut">
              <a:rPr lang="fr-FR" smtClean="0"/>
              <a:t>27/02/2021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69518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F9A86-FE5C-4C31-AB00-28EE37D4B14C}" type="datetimeFigureOut">
              <a:rPr lang="fr-FR" smtClean="0"/>
              <a:t>27/02/2021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37709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89924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F9A86-FE5C-4C31-AB00-28EE37D4B14C}" type="datetimeFigureOut">
              <a:rPr lang="fr-FR" smtClean="0"/>
              <a:t>27/02/2021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E3467D-B2DB-4051-9E07-5D7A28F400DF}" type="slidenum">
              <a:rPr lang="fr-FR" smtClean="0"/>
              <a:t>‹N°›</a:t>
            </a:fld>
            <a:endParaRPr lang="fr-FR"/>
          </a:p>
        </p:txBody>
      </p:sp>
    </p:spTree>
    <p:extLst>
      <p:ext uri="{BB962C8B-B14F-4D97-AF65-F5344CB8AC3E}">
        <p14:creationId xmlns:p14="http://schemas.microsoft.com/office/powerpoint/2010/main" val="14960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CFF9A86-FE5C-4C31-AB00-28EE37D4B14C}" type="datetimeFigureOut">
              <a:rPr lang="fr-FR" smtClean="0"/>
              <a:t>27/02/2021</a:t>
            </a:fld>
            <a:endParaRPr lang="fr-F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8E3467D-B2DB-4051-9E07-5D7A28F400DF}" type="slidenum">
              <a:rPr lang="fr-FR" smtClean="0"/>
              <a:t>‹N°›</a:t>
            </a:fld>
            <a:endParaRPr lang="fr-FR"/>
          </a:p>
        </p:txBody>
      </p:sp>
    </p:spTree>
    <p:extLst>
      <p:ext uri="{BB962C8B-B14F-4D97-AF65-F5344CB8AC3E}">
        <p14:creationId xmlns:p14="http://schemas.microsoft.com/office/powerpoint/2010/main" val="27972622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8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11560" y="1988840"/>
            <a:ext cx="6768752" cy="1938992"/>
          </a:xfrm>
          <a:prstGeom prst="rect">
            <a:avLst/>
          </a:prstGeom>
        </p:spPr>
        <p:txBody>
          <a:bodyPr wrap="square">
            <a:spAutoFit/>
          </a:bodyPr>
          <a:lstStyle/>
          <a:p>
            <a:pPr algn="just"/>
            <a:r>
              <a:rPr lang="fr-FR" sz="2000" b="1" dirty="0">
                <a:latin typeface="Helvetica" panose="020B0604020202020204" pitchFamily="34" charset="0"/>
              </a:rPr>
              <a:t>Ecc.1: 2-3</a:t>
            </a:r>
          </a:p>
          <a:p>
            <a:pPr algn="just"/>
            <a:endParaRPr lang="fr-FR" sz="2000" b="1" dirty="0">
              <a:latin typeface="Helvetica" panose="020B0604020202020204" pitchFamily="34" charset="0"/>
            </a:endParaRPr>
          </a:p>
          <a:p>
            <a:pPr algn="just"/>
            <a:r>
              <a:rPr lang="fr-FR" sz="2000" b="1" dirty="0">
                <a:latin typeface="Helvetica" panose="020B0604020202020204" pitchFamily="34" charset="0"/>
              </a:rPr>
              <a:t>2</a:t>
            </a:r>
            <a:r>
              <a:rPr lang="fr-FR" sz="2000" dirty="0">
                <a:latin typeface="Helvetica" panose="020B0604020202020204" pitchFamily="34" charset="0"/>
              </a:rPr>
              <a:t> Vanité des vanités, dit le Maître, oui, vanité des vanités, tout est dérisoire.</a:t>
            </a:r>
          </a:p>
          <a:p>
            <a:pPr algn="just"/>
            <a:r>
              <a:rPr lang="fr-FR" sz="2000" b="1" dirty="0">
                <a:latin typeface="Helvetica" panose="020B0604020202020204" pitchFamily="34" charset="0"/>
              </a:rPr>
              <a:t>3</a:t>
            </a:r>
            <a:r>
              <a:rPr lang="fr-FR" sz="2000" dirty="0">
                <a:latin typeface="Helvetica" panose="020B0604020202020204" pitchFamily="34" charset="0"/>
              </a:rPr>
              <a:t> Quel avantage l'homme retire-t-il de toute la peine qu'il se donne sous le soleil ?</a:t>
            </a:r>
            <a:endParaRPr lang="fr-FR" sz="2000" b="0" i="0" dirty="0">
              <a:effectLst/>
              <a:latin typeface="Helvetica" panose="020B0604020202020204" pitchFamily="34" charset="0"/>
            </a:endParaRPr>
          </a:p>
        </p:txBody>
      </p:sp>
    </p:spTree>
    <p:extLst>
      <p:ext uri="{BB962C8B-B14F-4D97-AF65-F5344CB8AC3E}">
        <p14:creationId xmlns:p14="http://schemas.microsoft.com/office/powerpoint/2010/main" val="294854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3142"/>
            <a:ext cx="6408712" cy="5386090"/>
          </a:xfrm>
          <a:prstGeom prst="rect">
            <a:avLst/>
          </a:prstGeom>
          <a:noFill/>
        </p:spPr>
        <p:txBody>
          <a:bodyPr wrap="square" rtlCol="0">
            <a:spAutoFit/>
          </a:bodyPr>
          <a:lstStyle/>
          <a:p>
            <a:r>
              <a:rPr lang="fr-FR" sz="2000" dirty="0">
                <a:latin typeface="Helvetica" panose="020B0604020202020204" pitchFamily="34" charset="0"/>
                <a:cs typeface="Helvetica" panose="020B0604020202020204" pitchFamily="34" charset="0"/>
              </a:rPr>
              <a:t>Valeurs recherchées pour donner du sens à sa vie :</a:t>
            </a:r>
          </a:p>
          <a:p>
            <a:endParaRPr lang="fr-FR" sz="2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000" dirty="0">
                <a:solidFill>
                  <a:srgbClr val="FFFF00"/>
                </a:solidFill>
                <a:latin typeface="Helvetica" panose="020B0604020202020204" pitchFamily="34" charset="0"/>
                <a:cs typeface="Helvetica" panose="020B0604020202020204" pitchFamily="34" charset="0"/>
              </a:rPr>
              <a:t>Les richesses  </a:t>
            </a:r>
            <a:r>
              <a:rPr lang="fr-FR" sz="2000" dirty="0">
                <a:latin typeface="Helvetica" panose="020B0604020202020204" pitchFamily="34" charset="0"/>
                <a:cs typeface="Helvetica" panose="020B0604020202020204" pitchFamily="34" charset="0"/>
              </a:rPr>
              <a:t>- 5.9 « Celui qui aime l'argent n'en sera jamais rassasié et celui qui aime les richesses n'en profitera pas. »</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000" dirty="0">
                <a:solidFill>
                  <a:srgbClr val="FFFF00"/>
                </a:solidFill>
                <a:latin typeface="Helvetica" panose="020B0604020202020204" pitchFamily="34" charset="0"/>
                <a:cs typeface="Helvetica" panose="020B0604020202020204" pitchFamily="34" charset="0"/>
              </a:rPr>
              <a:t>Les plaisirs</a:t>
            </a:r>
            <a:r>
              <a:rPr lang="fr-FR" sz="2000" dirty="0">
                <a:latin typeface="Helvetica" panose="020B0604020202020204" pitchFamily="34" charset="0"/>
                <a:cs typeface="Helvetica" panose="020B0604020202020204" pitchFamily="34" charset="0"/>
              </a:rPr>
              <a:t>      - 2.1 « les plaisirs ? Qu’est-ce que cela me rapporte ? »</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000" dirty="0">
                <a:solidFill>
                  <a:srgbClr val="FFFF00"/>
                </a:solidFill>
                <a:latin typeface="Helvetica" panose="020B0604020202020204" pitchFamily="34" charset="0"/>
                <a:cs typeface="Helvetica" panose="020B0604020202020204" pitchFamily="34" charset="0"/>
              </a:rPr>
              <a:t>Le savoir        </a:t>
            </a:r>
            <a:r>
              <a:rPr lang="fr-FR" sz="2000" dirty="0">
                <a:latin typeface="Helvetica" panose="020B0604020202020204" pitchFamily="34" charset="0"/>
                <a:cs typeface="Helvetica" panose="020B0604020202020204" pitchFamily="34" charset="0"/>
              </a:rPr>
              <a:t> - 1.18 « augmentez votre savoir, vous augmenterez vos souffrances »</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000" dirty="0">
                <a:solidFill>
                  <a:srgbClr val="FFFF00"/>
                </a:solidFill>
                <a:latin typeface="Helvetica" panose="020B0604020202020204" pitchFamily="34" charset="0"/>
                <a:cs typeface="Helvetica" panose="020B0604020202020204" pitchFamily="34" charset="0"/>
              </a:rPr>
              <a:t>Le progrès</a:t>
            </a:r>
            <a:r>
              <a:rPr lang="fr-FR" sz="2000" dirty="0">
                <a:latin typeface="Helvetica" panose="020B0604020202020204" pitchFamily="34" charset="0"/>
                <a:cs typeface="Helvetica" panose="020B0604020202020204" pitchFamily="34" charset="0"/>
              </a:rPr>
              <a:t>      - 1.9 « Ce qui a été, c’est ce qui sera : ce qui s’est fait, c’est ce qui se fera, il n’y a rien de nouveau sous le soleil. »</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000" dirty="0">
                <a:solidFill>
                  <a:srgbClr val="FFFF00"/>
                </a:solidFill>
                <a:latin typeface="Helvetica" panose="020B0604020202020204" pitchFamily="34" charset="0"/>
                <a:cs typeface="Helvetica" panose="020B0604020202020204" pitchFamily="34" charset="0"/>
              </a:rPr>
              <a:t>La sagesse</a:t>
            </a:r>
            <a:r>
              <a:rPr lang="fr-FR" sz="2000" dirty="0">
                <a:latin typeface="Helvetica" panose="020B0604020202020204" pitchFamily="34" charset="0"/>
                <a:cs typeface="Helvetica" panose="020B0604020202020204" pitchFamily="34" charset="0"/>
              </a:rPr>
              <a:t>     - 2.14-16 « Un même sort attend le sage et l’insensé »,</a:t>
            </a:r>
          </a:p>
          <a:p>
            <a:pPr lvl="1"/>
            <a:endParaRPr lang="fr-F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3094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11560" y="1107050"/>
            <a:ext cx="8064896" cy="5847755"/>
          </a:xfrm>
          <a:prstGeom prst="rect">
            <a:avLst/>
          </a:prstGeom>
        </p:spPr>
        <p:txBody>
          <a:bodyPr wrap="square">
            <a:spAutoFit/>
          </a:bodyPr>
          <a:lstStyle/>
          <a:p>
            <a:pPr algn="just"/>
            <a:r>
              <a:rPr lang="fr-FR" sz="2000" b="1" dirty="0">
                <a:latin typeface="Helvetica" panose="020B0604020202020204" pitchFamily="34" charset="0"/>
              </a:rPr>
              <a:t>Ecc.2: 9-20</a:t>
            </a:r>
          </a:p>
          <a:p>
            <a:pPr algn="just"/>
            <a:endParaRPr lang="fr-FR" sz="1400" b="1" dirty="0">
              <a:latin typeface="Helvetica" panose="020B0604020202020204" pitchFamily="34" charset="0"/>
            </a:endParaRPr>
          </a:p>
          <a:p>
            <a:r>
              <a:rPr lang="fr-FR" sz="2000" b="1" dirty="0">
                <a:latin typeface="Helvetica" panose="020B0604020202020204" pitchFamily="34" charset="0"/>
                <a:cs typeface="Helvetica" panose="020B0604020202020204" pitchFamily="34" charset="0"/>
              </a:rPr>
              <a:t>9</a:t>
            </a:r>
            <a:r>
              <a:rPr lang="fr-FR" sz="2000" dirty="0">
                <a:latin typeface="Helvetica" panose="020B0604020202020204" pitchFamily="34" charset="0"/>
                <a:cs typeface="Helvetica" panose="020B0604020202020204" pitchFamily="34" charset="0"/>
              </a:rPr>
              <a:t> Je suis devenu grand, plus grand que n'importe qui avant moi à Jérusalem, sans rien perdre de ma sagesse. </a:t>
            </a:r>
            <a:r>
              <a:rPr lang="fr-FR" sz="2000" b="1" dirty="0">
                <a:latin typeface="Helvetica" panose="020B0604020202020204" pitchFamily="34" charset="0"/>
                <a:cs typeface="Helvetica" panose="020B0604020202020204" pitchFamily="34" charset="0"/>
              </a:rPr>
              <a:t>10</a:t>
            </a:r>
            <a:r>
              <a:rPr lang="fr-FR" sz="2000" dirty="0">
                <a:latin typeface="Helvetica" panose="020B0604020202020204" pitchFamily="34" charset="0"/>
                <a:cs typeface="Helvetica" panose="020B0604020202020204" pitchFamily="34" charset="0"/>
              </a:rPr>
              <a:t> Je n'ai rien refusé à mes yeux de tout ce qu'ils réclamaient, je n'ai privé mon cœur d'aucune joie. En effet, mon cœur était réjoui par tout mon travail, et c'est toute la part que j'en ai retirée. </a:t>
            </a:r>
            <a:r>
              <a:rPr lang="fr-FR" sz="2000" b="1" dirty="0">
                <a:latin typeface="Helvetica" panose="020B0604020202020204" pitchFamily="34" charset="0"/>
                <a:cs typeface="Helvetica" panose="020B0604020202020204" pitchFamily="34" charset="0"/>
              </a:rPr>
              <a:t>11</a:t>
            </a:r>
            <a:r>
              <a:rPr lang="fr-FR" sz="2000" dirty="0">
                <a:latin typeface="Helvetica" panose="020B0604020202020204" pitchFamily="34" charset="0"/>
                <a:cs typeface="Helvetica" panose="020B0604020202020204" pitchFamily="34" charset="0"/>
              </a:rPr>
              <a:t> Puis j'ai réfléchi à tout ce que mes mains avaient entrepris, à la peine que j'avais eue pour le faire, et j'ai constaté que tout n'est que fumée et revient à poursuivre le vent. Il n'y a aucun avantage à retirer de ce qu'on fait sous le soleil.</a:t>
            </a:r>
          </a:p>
          <a:p>
            <a:endParaRPr lang="fr-FR" sz="1000" dirty="0">
              <a:latin typeface="Helvetica" panose="020B0604020202020204" pitchFamily="34" charset="0"/>
              <a:cs typeface="Helvetica" panose="020B0604020202020204" pitchFamily="34" charset="0"/>
            </a:endParaRPr>
          </a:p>
          <a:p>
            <a:r>
              <a:rPr lang="fr-FR" sz="2000" b="1" dirty="0">
                <a:latin typeface="Helvetica" panose="020B0604020202020204" pitchFamily="34" charset="0"/>
                <a:cs typeface="Helvetica" panose="020B0604020202020204" pitchFamily="34" charset="0"/>
              </a:rPr>
              <a:t>17</a:t>
            </a:r>
            <a:r>
              <a:rPr lang="fr-FR" sz="2000" dirty="0">
                <a:latin typeface="Helvetica" panose="020B0604020202020204" pitchFamily="34" charset="0"/>
                <a:cs typeface="Helvetica" panose="020B0604020202020204" pitchFamily="34" charset="0"/>
              </a:rPr>
              <a:t> Alors j'ai détesté la vie. Oui, ce qui se fait sous le soleil m'a déplu, car tout n'est que fumée et revient à poursuivre le vent. </a:t>
            </a:r>
            <a:r>
              <a:rPr lang="fr-FR" sz="2000" b="1" dirty="0">
                <a:latin typeface="Helvetica" panose="020B0604020202020204" pitchFamily="34" charset="0"/>
                <a:cs typeface="Helvetica" panose="020B0604020202020204" pitchFamily="34" charset="0"/>
              </a:rPr>
              <a:t>18</a:t>
            </a:r>
            <a:r>
              <a:rPr lang="fr-FR" sz="2000" dirty="0">
                <a:latin typeface="Helvetica" panose="020B0604020202020204" pitchFamily="34" charset="0"/>
                <a:cs typeface="Helvetica" panose="020B0604020202020204" pitchFamily="34" charset="0"/>
              </a:rPr>
              <a:t> J'ai détesté tout le travail que j'ai accompli sous le soleil et dont je dois laisser la jouissance à l'homme qui me succédera. </a:t>
            </a:r>
            <a:r>
              <a:rPr lang="fr-FR" sz="2000" b="1" dirty="0">
                <a:latin typeface="Helvetica" panose="020B0604020202020204" pitchFamily="34" charset="0"/>
                <a:cs typeface="Helvetica" panose="020B0604020202020204" pitchFamily="34" charset="0"/>
              </a:rPr>
              <a:t>19</a:t>
            </a:r>
            <a:r>
              <a:rPr lang="fr-FR" sz="2000" dirty="0">
                <a:latin typeface="Helvetica" panose="020B0604020202020204" pitchFamily="34" charset="0"/>
                <a:cs typeface="Helvetica" panose="020B0604020202020204" pitchFamily="34" charset="0"/>
              </a:rPr>
              <a:t> Et qui sait s'il sera sage ou fou? Pourtant, il sera maître de tout mon travail, de tout le fruit de ma sagesse sous le soleil. Cela aussi, c'est de la fumée.</a:t>
            </a:r>
          </a:p>
          <a:p>
            <a:r>
              <a:rPr lang="fr-FR" sz="2000" b="1" dirty="0">
                <a:latin typeface="Helvetica" panose="020B0604020202020204" pitchFamily="34" charset="0"/>
                <a:cs typeface="Helvetica" panose="020B0604020202020204" pitchFamily="34" charset="0"/>
              </a:rPr>
              <a:t>20</a:t>
            </a:r>
            <a:r>
              <a:rPr lang="fr-FR" sz="2000" dirty="0">
                <a:latin typeface="Helvetica" panose="020B0604020202020204" pitchFamily="34" charset="0"/>
                <a:cs typeface="Helvetica" panose="020B0604020202020204" pitchFamily="34" charset="0"/>
              </a:rPr>
              <a:t> J'en suis venu à désespérer à cause de toute la peine que je me suis donnée sous le soleil.</a:t>
            </a:r>
          </a:p>
        </p:txBody>
      </p:sp>
    </p:spTree>
    <p:extLst>
      <p:ext uri="{BB962C8B-B14F-4D97-AF65-F5344CB8AC3E}">
        <p14:creationId xmlns:p14="http://schemas.microsoft.com/office/powerpoint/2010/main" val="165334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oici N° 1705 Août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2169">
            <a:off x="3042589" y="409676"/>
            <a:ext cx="2001404" cy="2756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malédiction du club des 27 - Journal du Para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89040"/>
            <a:ext cx="5112568" cy="23894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pécial people N°17 du 26 février 2020 à télécharger sur i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04664"/>
            <a:ext cx="3145822" cy="404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8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49.servimg.com/u/f49/12/19/39/55/5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39" y="1368592"/>
            <a:ext cx="3857315" cy="257475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5116429" y="2093439"/>
            <a:ext cx="3614159" cy="2331174"/>
          </a:xfrm>
          <a:prstGeom prst="rect">
            <a:avLst/>
          </a:prstGeom>
        </p:spPr>
      </p:pic>
    </p:spTree>
    <p:extLst>
      <p:ext uri="{BB962C8B-B14F-4D97-AF65-F5344CB8AC3E}">
        <p14:creationId xmlns:p14="http://schemas.microsoft.com/office/powerpoint/2010/main" val="20764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9552" y="1052736"/>
            <a:ext cx="8121347" cy="4464496"/>
          </a:xfrm>
          <a:prstGeom prst="rect">
            <a:avLst/>
          </a:prstGeom>
        </p:spPr>
      </p:pic>
    </p:spTree>
    <p:extLst>
      <p:ext uri="{BB962C8B-B14F-4D97-AF65-F5344CB8AC3E}">
        <p14:creationId xmlns:p14="http://schemas.microsoft.com/office/powerpoint/2010/main" val="203930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monparisjoli.com/wp-content/uploads/2017/11/2017-coco-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33" y="3284984"/>
            <a:ext cx="6858693" cy="285017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505146" y="260648"/>
            <a:ext cx="2799575" cy="3600400"/>
          </a:xfrm>
          <a:prstGeom prst="rect">
            <a:avLst/>
          </a:prstGeom>
        </p:spPr>
      </p:pic>
    </p:spTree>
    <p:extLst>
      <p:ext uri="{BB962C8B-B14F-4D97-AF65-F5344CB8AC3E}">
        <p14:creationId xmlns:p14="http://schemas.microsoft.com/office/powerpoint/2010/main" val="168028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E337445-12FD-434D-8C69-2E728D00E92A}"/>
              </a:ext>
            </a:extLst>
          </p:cNvPr>
          <p:cNvPicPr>
            <a:picLocks noChangeAspect="1"/>
          </p:cNvPicPr>
          <p:nvPr/>
        </p:nvPicPr>
        <p:blipFill>
          <a:blip r:embed="rId2"/>
          <a:stretch>
            <a:fillRect/>
          </a:stretch>
        </p:blipFill>
        <p:spPr>
          <a:xfrm>
            <a:off x="2177734" y="1952162"/>
            <a:ext cx="4788532" cy="2953675"/>
          </a:xfrm>
          <a:prstGeom prst="rect">
            <a:avLst/>
          </a:prstGeom>
        </p:spPr>
      </p:pic>
    </p:spTree>
    <p:extLst>
      <p:ext uri="{BB962C8B-B14F-4D97-AF65-F5344CB8AC3E}">
        <p14:creationId xmlns:p14="http://schemas.microsoft.com/office/powerpoint/2010/main" val="223511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3142"/>
            <a:ext cx="7056784" cy="2831544"/>
          </a:xfrm>
          <a:prstGeom prst="rect">
            <a:avLst/>
          </a:prstGeom>
          <a:noFill/>
        </p:spPr>
        <p:txBody>
          <a:bodyPr wrap="square" rtlCol="0">
            <a:spAutoFit/>
          </a:bodyPr>
          <a:lstStyle/>
          <a:p>
            <a:r>
              <a:rPr lang="fr-FR" sz="2000" dirty="0">
                <a:latin typeface="Helvetica" panose="020B0604020202020204" pitchFamily="34" charset="0"/>
                <a:cs typeface="Helvetica" panose="020B0604020202020204" pitchFamily="34" charset="0"/>
              </a:rPr>
              <a:t>Valeurs capables de rendre la vie meilleure :</a:t>
            </a:r>
          </a:p>
          <a:p>
            <a:endParaRPr lang="fr-FR" sz="2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400" dirty="0">
                <a:solidFill>
                  <a:srgbClr val="FFFF00"/>
                </a:solidFill>
                <a:latin typeface="Helvetica" panose="020B0604020202020204" pitchFamily="34" charset="0"/>
                <a:cs typeface="Helvetica" panose="020B0604020202020204" pitchFamily="34" charset="0"/>
              </a:rPr>
              <a:t>Le travail  </a:t>
            </a:r>
            <a:r>
              <a:rPr lang="fr-FR" sz="2000" dirty="0">
                <a:latin typeface="Helvetica" panose="020B0604020202020204" pitchFamily="34" charset="0"/>
                <a:cs typeface="Helvetica" panose="020B0604020202020204" pitchFamily="34" charset="0"/>
              </a:rPr>
              <a:t>  5.11 « le travailleur a le sommeil doux »</a:t>
            </a:r>
          </a:p>
          <a:p>
            <a:pPr lvl="1"/>
            <a:r>
              <a:rPr lang="fr-FR" sz="2000" dirty="0">
                <a:latin typeface="Helvetica" panose="020B0604020202020204" pitchFamily="34" charset="0"/>
                <a:cs typeface="Helvetica" panose="020B0604020202020204" pitchFamily="34" charset="0"/>
              </a:rPr>
              <a:t>                           4.5 « la paresse détruit l’homme » et 10.18 – 11.4 « engendre la pauvreté et la ruine</a:t>
            </a:r>
          </a:p>
          <a:p>
            <a:pPr lvl="1"/>
            <a:r>
              <a:rPr lang="fr-FR" sz="2000" dirty="0">
                <a:latin typeface="Helvetica" panose="020B0604020202020204" pitchFamily="34" charset="0"/>
                <a:cs typeface="Helvetica" panose="020B0604020202020204" pitchFamily="34" charset="0"/>
              </a:rPr>
              <a:t>                           9.10 « Tout ce que tu trouves à faire, fais-le avec la force que tu as »</a:t>
            </a: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3195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3142"/>
            <a:ext cx="7272808" cy="4893647"/>
          </a:xfrm>
          <a:prstGeom prst="rect">
            <a:avLst/>
          </a:prstGeom>
          <a:noFill/>
        </p:spPr>
        <p:txBody>
          <a:bodyPr wrap="square" rtlCol="0">
            <a:spAutoFit/>
          </a:bodyPr>
          <a:lstStyle/>
          <a:p>
            <a:r>
              <a:rPr lang="fr-FR" sz="2000" dirty="0">
                <a:latin typeface="Helvetica" panose="020B0604020202020204" pitchFamily="34" charset="0"/>
                <a:cs typeface="Helvetica" panose="020B0604020202020204" pitchFamily="34" charset="0"/>
              </a:rPr>
              <a:t>Valeurs capables de rendre la vie meilleure :</a:t>
            </a:r>
          </a:p>
          <a:p>
            <a:endParaRPr lang="fr-FR" sz="2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400" dirty="0">
                <a:solidFill>
                  <a:srgbClr val="FFFF00"/>
                </a:solidFill>
                <a:latin typeface="Helvetica" panose="020B0604020202020204" pitchFamily="34" charset="0"/>
                <a:cs typeface="Helvetica" panose="020B0604020202020204" pitchFamily="34" charset="0"/>
              </a:rPr>
              <a:t>Le travail</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400" dirty="0">
                <a:solidFill>
                  <a:srgbClr val="FFFF00"/>
                </a:solidFill>
                <a:latin typeface="Helvetica" panose="020B0604020202020204" pitchFamily="34" charset="0"/>
                <a:cs typeface="Helvetica" panose="020B0604020202020204" pitchFamily="34" charset="0"/>
              </a:rPr>
              <a:t>La sagesse </a:t>
            </a:r>
            <a:r>
              <a:rPr lang="fr-FR" sz="2000" dirty="0">
                <a:latin typeface="Helvetica" panose="020B0604020202020204" pitchFamily="34" charset="0"/>
                <a:cs typeface="Helvetica" panose="020B0604020202020204" pitchFamily="34" charset="0"/>
              </a:rPr>
              <a:t> 	9.17-18 « Les paroles des sages tranquillement écoutées valent mieux que les cris de celui qui domine parmi les hommes stupides.</a:t>
            </a:r>
          </a:p>
          <a:p>
            <a:pPr lvl="1"/>
            <a:r>
              <a:rPr lang="fr-FR" sz="2000" dirty="0">
                <a:latin typeface="Helvetica" panose="020B0604020202020204" pitchFamily="34" charset="0"/>
                <a:cs typeface="Helvetica" panose="020B0604020202020204" pitchFamily="34" charset="0"/>
              </a:rPr>
              <a:t>     La sagesse vaut mieux que les instruments de guerre »</a:t>
            </a:r>
          </a:p>
          <a:p>
            <a:pPr lvl="1"/>
            <a:endParaRPr lang="fr-FR" sz="2000" dirty="0">
              <a:latin typeface="Helvetica" panose="020B0604020202020204" pitchFamily="34" charset="0"/>
              <a:cs typeface="Helvetica" panose="020B0604020202020204" pitchFamily="34" charset="0"/>
            </a:endParaRPr>
          </a:p>
          <a:p>
            <a:pPr lvl="1"/>
            <a:r>
              <a:rPr lang="fr-FR" sz="2000" dirty="0">
                <a:latin typeface="Helvetica" panose="020B0604020202020204" pitchFamily="34" charset="0"/>
                <a:cs typeface="Helvetica" panose="020B0604020202020204" pitchFamily="34" charset="0"/>
              </a:rPr>
              <a:t>     			10.10 « La sagesse a l'avantage de  </a:t>
            </a:r>
          </a:p>
          <a:p>
            <a:pPr lvl="1"/>
            <a:r>
              <a:rPr lang="fr-FR" sz="2000" dirty="0">
                <a:latin typeface="Helvetica" panose="020B0604020202020204" pitchFamily="34" charset="0"/>
                <a:cs typeface="Helvetica" panose="020B0604020202020204" pitchFamily="34" charset="0"/>
              </a:rPr>
              <a:t>     donner le succès. »</a:t>
            </a:r>
          </a:p>
          <a:p>
            <a:pPr lvl="1"/>
            <a:r>
              <a:rPr lang="fr-FR" sz="2000" dirty="0">
                <a:latin typeface="Helvetica" panose="020B0604020202020204" pitchFamily="34" charset="0"/>
                <a:cs typeface="Helvetica" panose="020B0604020202020204" pitchFamily="34" charset="0"/>
              </a:rPr>
              <a:t>			10. 2 « L'esprit du sage le dirige du bon côté, tandis que celui de l'insensé le pousse du mauvais côté. »</a:t>
            </a: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3257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5536" y="548680"/>
            <a:ext cx="5292080" cy="2646040"/>
          </a:xfrm>
          <a:prstGeom prst="rect">
            <a:avLst/>
          </a:prstGeom>
        </p:spPr>
      </p:pic>
    </p:spTree>
    <p:extLst>
      <p:ext uri="{BB962C8B-B14F-4D97-AF65-F5344CB8AC3E}">
        <p14:creationId xmlns:p14="http://schemas.microsoft.com/office/powerpoint/2010/main" val="341501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3142"/>
            <a:ext cx="7848872" cy="5509200"/>
          </a:xfrm>
          <a:prstGeom prst="rect">
            <a:avLst/>
          </a:prstGeom>
          <a:noFill/>
        </p:spPr>
        <p:txBody>
          <a:bodyPr wrap="square" rtlCol="0">
            <a:spAutoFit/>
          </a:bodyPr>
          <a:lstStyle/>
          <a:p>
            <a:r>
              <a:rPr lang="fr-FR" sz="2000" dirty="0">
                <a:latin typeface="Helvetica" panose="020B0604020202020204" pitchFamily="34" charset="0"/>
                <a:cs typeface="Helvetica" panose="020B0604020202020204" pitchFamily="34" charset="0"/>
              </a:rPr>
              <a:t>Valeurs capables de rendre la vie meilleure :</a:t>
            </a:r>
          </a:p>
          <a:p>
            <a:endParaRPr lang="fr-FR" sz="2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400" dirty="0">
                <a:solidFill>
                  <a:srgbClr val="FFFF00"/>
                </a:solidFill>
                <a:latin typeface="Helvetica" panose="020B0604020202020204" pitchFamily="34" charset="0"/>
                <a:cs typeface="Helvetica" panose="020B0604020202020204" pitchFamily="34" charset="0"/>
              </a:rPr>
              <a:t>Le travail</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400" dirty="0">
                <a:solidFill>
                  <a:srgbClr val="FFFF00"/>
                </a:solidFill>
                <a:latin typeface="Helvetica" panose="020B0604020202020204" pitchFamily="34" charset="0"/>
                <a:cs typeface="Helvetica" panose="020B0604020202020204" pitchFamily="34" charset="0"/>
              </a:rPr>
              <a:t>La sagesse </a:t>
            </a:r>
            <a:r>
              <a:rPr lang="fr-FR" sz="2000" dirty="0">
                <a:latin typeface="Helvetica" panose="020B0604020202020204" pitchFamily="34" charset="0"/>
                <a:cs typeface="Helvetica" panose="020B0604020202020204" pitchFamily="34" charset="0"/>
              </a:rPr>
              <a:t> 	</a:t>
            </a:r>
          </a:p>
          <a:p>
            <a:pPr lvl="1"/>
            <a:endParaRPr lang="fr-FR" sz="10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fr-FR" sz="2400" dirty="0">
                <a:solidFill>
                  <a:srgbClr val="FFFF00"/>
                </a:solidFill>
                <a:latin typeface="Helvetica" panose="020B0604020202020204" pitchFamily="34" charset="0"/>
                <a:cs typeface="Helvetica" panose="020B0604020202020204" pitchFamily="34" charset="0"/>
              </a:rPr>
              <a:t>La joie        </a:t>
            </a:r>
            <a:r>
              <a:rPr lang="fr-FR" sz="2400" dirty="0">
                <a:latin typeface="Helvetica" panose="020B0604020202020204" pitchFamily="34" charset="0"/>
                <a:cs typeface="Helvetica" panose="020B0604020202020204" pitchFamily="34" charset="0"/>
              </a:rPr>
              <a:t> 	</a:t>
            </a:r>
            <a:r>
              <a:rPr lang="fr-FR" sz="2000" dirty="0">
                <a:latin typeface="Helvetica" panose="020B0604020202020204" pitchFamily="34" charset="0"/>
                <a:cs typeface="Helvetica" panose="020B0604020202020204" pitchFamily="34" charset="0"/>
              </a:rPr>
              <a:t>3.12 « Aussi ai-je conclu qu'il n'y a rien  </a:t>
            </a:r>
          </a:p>
          <a:p>
            <a:pPr lvl="1"/>
            <a:r>
              <a:rPr lang="fr-FR" sz="2000" dirty="0">
                <a:latin typeface="Helvetica" panose="020B0604020202020204" pitchFamily="34" charset="0"/>
                <a:cs typeface="Helvetica" panose="020B0604020202020204" pitchFamily="34" charset="0"/>
              </a:rPr>
              <a:t>                          d'autre qui soit bon pour lui que jouir du </a:t>
            </a:r>
          </a:p>
          <a:p>
            <a:pPr lvl="1"/>
            <a:r>
              <a:rPr lang="fr-FR" sz="2000" dirty="0">
                <a:latin typeface="Helvetica" panose="020B0604020202020204" pitchFamily="34" charset="0"/>
                <a:cs typeface="Helvetica" panose="020B0604020202020204" pitchFamily="34" charset="0"/>
              </a:rPr>
              <a:t>                          bonheur et se donner du bon temps durant sa </a:t>
            </a:r>
          </a:p>
          <a:p>
            <a:pPr lvl="1"/>
            <a:r>
              <a:rPr lang="fr-FR" sz="2000" dirty="0">
                <a:latin typeface="Helvetica" panose="020B0604020202020204" pitchFamily="34" charset="0"/>
                <a:cs typeface="Helvetica" panose="020B0604020202020204" pitchFamily="34" charset="0"/>
              </a:rPr>
              <a:t>                          vie. » </a:t>
            </a:r>
          </a:p>
          <a:p>
            <a:pPr lvl="5"/>
            <a:r>
              <a:rPr lang="fr-FR" sz="2000" dirty="0">
                <a:latin typeface="Helvetica" panose="020B0604020202020204" pitchFamily="34" charset="0"/>
                <a:cs typeface="Helvetica" panose="020B0604020202020204" pitchFamily="34" charset="0"/>
              </a:rPr>
              <a:t>	3.22 « il n'y a pour l'homme rien de bon sinon de jouir de ses œuvres »</a:t>
            </a:r>
          </a:p>
          <a:p>
            <a:pPr lvl="5"/>
            <a:r>
              <a:rPr lang="fr-FR" sz="2000" dirty="0">
                <a:latin typeface="Helvetica" panose="020B0604020202020204" pitchFamily="34" charset="0"/>
                <a:cs typeface="Helvetica" panose="020B0604020202020204" pitchFamily="34" charset="0"/>
              </a:rPr>
              <a:t>	9.7-9 «Va, mange ton pain dans la joie et bois de bon </a:t>
            </a:r>
            <a:r>
              <a:rPr lang="fr-FR" sz="2000" dirty="0" err="1">
                <a:latin typeface="Helvetica" panose="020B0604020202020204" pitchFamily="34" charset="0"/>
                <a:cs typeface="Helvetica" panose="020B0604020202020204" pitchFamily="34" charset="0"/>
              </a:rPr>
              <a:t>coeur</a:t>
            </a:r>
            <a:r>
              <a:rPr lang="fr-FR" sz="2000" dirty="0">
                <a:latin typeface="Helvetica" panose="020B0604020202020204" pitchFamily="34" charset="0"/>
                <a:cs typeface="Helvetica" panose="020B0604020202020204" pitchFamily="34" charset="0"/>
              </a:rPr>
              <a:t> ton vin, car Dieu prend plaisir dès maintenant à ce que tu fais.</a:t>
            </a:r>
          </a:p>
          <a:p>
            <a:pPr lvl="5"/>
            <a:r>
              <a:rPr lang="fr-FR" sz="2000" dirty="0">
                <a:latin typeface="Helvetica" panose="020B0604020202020204" pitchFamily="34" charset="0"/>
                <a:cs typeface="Helvetica" panose="020B0604020202020204" pitchFamily="34" charset="0"/>
              </a:rPr>
              <a:t>Jouis de la vie avec la femme que tu aimes »</a:t>
            </a:r>
          </a:p>
          <a:p>
            <a:pPr lvl="5"/>
            <a:r>
              <a:rPr lang="fr-FR" sz="2000" dirty="0">
                <a:latin typeface="Helvetica" panose="020B0604020202020204" pitchFamily="34" charset="0"/>
                <a:cs typeface="Helvetica" panose="020B0604020202020204" pitchFamily="34" charset="0"/>
              </a:rPr>
              <a:t>	11.7 « Douce est la lumière et il est bon de voir le soleil. »</a:t>
            </a:r>
          </a:p>
        </p:txBody>
      </p:sp>
    </p:spTree>
    <p:extLst>
      <p:ext uri="{BB962C8B-B14F-4D97-AF65-F5344CB8AC3E}">
        <p14:creationId xmlns:p14="http://schemas.microsoft.com/office/powerpoint/2010/main" val="277821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8951"/>
            <a:ext cx="7056784" cy="2954655"/>
          </a:xfrm>
          <a:prstGeom prst="rect">
            <a:avLst/>
          </a:prstGeom>
          <a:noFill/>
        </p:spPr>
        <p:txBody>
          <a:bodyPr wrap="square" rtlCol="0">
            <a:spAutoFit/>
          </a:bodyPr>
          <a:lstStyle/>
          <a:p>
            <a:endParaRPr lang="fr-FR" sz="2200" dirty="0">
              <a:solidFill>
                <a:srgbClr val="FFFF00"/>
              </a:solidFill>
              <a:latin typeface="Helvetica" panose="020B0604020202020204" pitchFamily="34" charset="0"/>
              <a:cs typeface="Helvetica" panose="020B0604020202020204" pitchFamily="34" charset="0"/>
            </a:endParaRPr>
          </a:p>
          <a:p>
            <a:r>
              <a:rPr lang="fr-FR" sz="2200" dirty="0">
                <a:solidFill>
                  <a:srgbClr val="FFFF00"/>
                </a:solidFill>
                <a:latin typeface="Helvetica" panose="020B0604020202020204" pitchFamily="34" charset="0"/>
                <a:cs typeface="Helvetica" panose="020B0604020202020204" pitchFamily="34" charset="0"/>
              </a:rPr>
              <a:t>« … sous le soleil »</a:t>
            </a:r>
          </a:p>
          <a:p>
            <a:endParaRPr lang="fr-FR" sz="2200" dirty="0">
              <a:solidFill>
                <a:srgbClr val="FFFF00"/>
              </a:solidFill>
              <a:latin typeface="Helvetica" panose="020B0604020202020204" pitchFamily="34" charset="0"/>
              <a:cs typeface="Helvetica" panose="020B0604020202020204" pitchFamily="34" charset="0"/>
            </a:endParaRPr>
          </a:p>
          <a:p>
            <a:endParaRPr lang="fr-FR" sz="2200" dirty="0">
              <a:solidFill>
                <a:srgbClr val="FFFF00"/>
              </a:solidFill>
              <a:latin typeface="Helvetica" panose="020B0604020202020204" pitchFamily="34" charset="0"/>
              <a:cs typeface="Helvetica" panose="020B0604020202020204" pitchFamily="34" charset="0"/>
            </a:endParaRPr>
          </a:p>
          <a:p>
            <a:endParaRPr lang="fr-FR" sz="2200" dirty="0">
              <a:solidFill>
                <a:srgbClr val="FFFF00"/>
              </a:solidFill>
              <a:latin typeface="Helvetica" panose="020B0604020202020204" pitchFamily="34" charset="0"/>
              <a:cs typeface="Helvetica" panose="020B0604020202020204" pitchFamily="34" charset="0"/>
            </a:endParaRPr>
          </a:p>
          <a:p>
            <a:endParaRPr lang="fr-FR" sz="2200" dirty="0">
              <a:solidFill>
                <a:srgbClr val="FFFF00"/>
              </a:solidFill>
              <a:latin typeface="Helvetica" panose="020B0604020202020204" pitchFamily="34" charset="0"/>
              <a:cs typeface="Helvetica" panose="020B0604020202020204" pitchFamily="34" charset="0"/>
            </a:endParaRPr>
          </a:p>
          <a:p>
            <a:endParaRPr lang="fr-FR" sz="2000" dirty="0">
              <a:latin typeface="Helvetica" panose="020B0604020202020204" pitchFamily="34" charset="0"/>
              <a:cs typeface="Helvetica" panose="020B0604020202020204" pitchFamily="34" charset="0"/>
            </a:endParaRP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pic>
        <p:nvPicPr>
          <p:cNvPr id="5" name="Image 4"/>
          <p:cNvPicPr>
            <a:picLocks noChangeAspect="1"/>
          </p:cNvPicPr>
          <p:nvPr/>
        </p:nvPicPr>
        <p:blipFill>
          <a:blip r:embed="rId2"/>
          <a:stretch>
            <a:fillRect/>
          </a:stretch>
        </p:blipFill>
        <p:spPr>
          <a:xfrm>
            <a:off x="3589492" y="1225112"/>
            <a:ext cx="1532968" cy="945569"/>
          </a:xfrm>
          <a:prstGeom prst="rect">
            <a:avLst/>
          </a:prstGeom>
        </p:spPr>
      </p:pic>
    </p:spTree>
    <p:extLst>
      <p:ext uri="{BB962C8B-B14F-4D97-AF65-F5344CB8AC3E}">
        <p14:creationId xmlns:p14="http://schemas.microsoft.com/office/powerpoint/2010/main" val="424833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8951"/>
            <a:ext cx="7056784" cy="4955203"/>
          </a:xfrm>
          <a:prstGeom prst="rect">
            <a:avLst/>
          </a:prstGeom>
          <a:noFill/>
        </p:spPr>
        <p:txBody>
          <a:bodyPr wrap="square" rtlCol="0">
            <a:spAutoFit/>
          </a:bodyPr>
          <a:lstStyle/>
          <a:p>
            <a:endParaRPr lang="fr-FR" sz="2200" dirty="0">
              <a:solidFill>
                <a:srgbClr val="FFFF00"/>
              </a:solidFill>
              <a:latin typeface="Helvetica" panose="020B0604020202020204" pitchFamily="34" charset="0"/>
              <a:cs typeface="Helvetica" panose="020B0604020202020204" pitchFamily="34" charset="0"/>
            </a:endParaRPr>
          </a:p>
          <a:p>
            <a:r>
              <a:rPr lang="fr-FR" sz="2000" dirty="0">
                <a:solidFill>
                  <a:srgbClr val="FFFF00"/>
                </a:solidFill>
                <a:latin typeface="Helvetica" panose="020B0604020202020204" pitchFamily="34" charset="0"/>
                <a:cs typeface="Helvetica" panose="020B0604020202020204" pitchFamily="34" charset="0"/>
              </a:rPr>
              <a:t>« … sous le soleil »</a:t>
            </a:r>
          </a:p>
          <a:p>
            <a:endParaRPr lang="fr-FR" sz="2000" dirty="0">
              <a:solidFill>
                <a:srgbClr val="FFFF00"/>
              </a:solidFill>
              <a:latin typeface="Helvetica" panose="020B0604020202020204" pitchFamily="34" charset="0"/>
              <a:cs typeface="Helvetica" panose="020B0604020202020204" pitchFamily="34" charset="0"/>
            </a:endParaRPr>
          </a:p>
          <a:p>
            <a:endParaRPr lang="fr-FR" sz="2000" dirty="0">
              <a:solidFill>
                <a:srgbClr val="FFFF00"/>
              </a:solidFill>
              <a:latin typeface="Helvetica" panose="020B0604020202020204" pitchFamily="34" charset="0"/>
              <a:cs typeface="Helvetica" panose="020B0604020202020204" pitchFamily="34" charset="0"/>
            </a:endParaRPr>
          </a:p>
          <a:p>
            <a:endParaRPr lang="fr-FR" sz="2000" dirty="0">
              <a:solidFill>
                <a:srgbClr val="FFFF00"/>
              </a:solidFill>
              <a:latin typeface="Helvetica" panose="020B0604020202020204" pitchFamily="34" charset="0"/>
              <a:cs typeface="Helvetica" panose="020B0604020202020204" pitchFamily="34" charset="0"/>
            </a:endParaRPr>
          </a:p>
          <a:p>
            <a:endParaRPr lang="fr-FR" sz="2000" dirty="0">
              <a:solidFill>
                <a:srgbClr val="FFFF00"/>
              </a:solidFill>
              <a:latin typeface="Helvetica" panose="020B0604020202020204" pitchFamily="34" charset="0"/>
              <a:cs typeface="Helvetica" panose="020B0604020202020204" pitchFamily="34" charset="0"/>
            </a:endParaRPr>
          </a:p>
          <a:p>
            <a:r>
              <a:rPr lang="fr-FR" sz="2000" dirty="0">
                <a:latin typeface="Helvetica" panose="020B0604020202020204" pitchFamily="34" charset="0"/>
                <a:cs typeface="Helvetica" panose="020B0604020202020204" pitchFamily="34" charset="0"/>
              </a:rPr>
              <a:t>3.11 « Dieu fait toute chose belle en son temps. Il a implanté au tréfonds de l'être humain </a:t>
            </a:r>
            <a:r>
              <a:rPr lang="fr-FR" sz="2000" dirty="0">
                <a:solidFill>
                  <a:srgbClr val="FFFF00"/>
                </a:solidFill>
                <a:latin typeface="Helvetica" panose="020B0604020202020204" pitchFamily="34" charset="0"/>
                <a:cs typeface="Helvetica" panose="020B0604020202020204" pitchFamily="34" charset="0"/>
              </a:rPr>
              <a:t>le sens de l'éternité</a:t>
            </a:r>
            <a:r>
              <a:rPr lang="fr-FR" sz="2000" dirty="0">
                <a:latin typeface="Helvetica" panose="020B0604020202020204" pitchFamily="34" charset="0"/>
                <a:cs typeface="Helvetica" panose="020B0604020202020204" pitchFamily="34" charset="0"/>
              </a:rPr>
              <a:t>. »</a:t>
            </a:r>
          </a:p>
          <a:p>
            <a:endParaRPr lang="fr-FR" sz="2000" dirty="0">
              <a:latin typeface="Helvetica" panose="020B0604020202020204" pitchFamily="34" charset="0"/>
              <a:cs typeface="Helvetica" panose="020B0604020202020204" pitchFamily="34" charset="0"/>
            </a:endParaRPr>
          </a:p>
          <a:p>
            <a:r>
              <a:rPr lang="fr-FR" sz="2000" dirty="0">
                <a:latin typeface="Helvetica" panose="020B0604020202020204" pitchFamily="34" charset="0"/>
                <a:cs typeface="Helvetica" panose="020B0604020202020204" pitchFamily="34" charset="0"/>
              </a:rPr>
              <a:t>11.8 « C'est pourquoi, si l'homme vit de nombreuses années, qu'il les passe toutes dans la joie, </a:t>
            </a:r>
            <a:r>
              <a:rPr lang="fr-FR" sz="2000" dirty="0">
                <a:solidFill>
                  <a:srgbClr val="FFFF00"/>
                </a:solidFill>
                <a:latin typeface="Helvetica" panose="020B0604020202020204" pitchFamily="34" charset="0"/>
                <a:cs typeface="Helvetica" panose="020B0604020202020204" pitchFamily="34" charset="0"/>
              </a:rPr>
              <a:t>mais qu'il n'oublie pas</a:t>
            </a:r>
            <a:r>
              <a:rPr lang="fr-FR" sz="2000" dirty="0">
                <a:latin typeface="Helvetica" panose="020B0604020202020204" pitchFamily="34" charset="0"/>
                <a:cs typeface="Helvetica" panose="020B0604020202020204" pitchFamily="34" charset="0"/>
              </a:rPr>
              <a:t> que les jours sombres seront nombreux et que tout ce qui est à venir est dérisoire. »</a:t>
            </a:r>
          </a:p>
          <a:p>
            <a:endParaRPr lang="fr-FR" sz="2000" dirty="0">
              <a:latin typeface="Helvetica" panose="020B0604020202020204" pitchFamily="34" charset="0"/>
              <a:cs typeface="Helvetica" panose="020B0604020202020204" pitchFamily="34" charset="0"/>
            </a:endParaRP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pic>
        <p:nvPicPr>
          <p:cNvPr id="5" name="Image 4"/>
          <p:cNvPicPr>
            <a:picLocks noChangeAspect="1"/>
          </p:cNvPicPr>
          <p:nvPr/>
        </p:nvPicPr>
        <p:blipFill>
          <a:blip r:embed="rId2"/>
          <a:stretch>
            <a:fillRect/>
          </a:stretch>
        </p:blipFill>
        <p:spPr>
          <a:xfrm>
            <a:off x="3589492" y="1225112"/>
            <a:ext cx="1532968" cy="945569"/>
          </a:xfrm>
          <a:prstGeom prst="rect">
            <a:avLst/>
          </a:prstGeom>
        </p:spPr>
      </p:pic>
    </p:spTree>
    <p:extLst>
      <p:ext uri="{BB962C8B-B14F-4D97-AF65-F5344CB8AC3E}">
        <p14:creationId xmlns:p14="http://schemas.microsoft.com/office/powerpoint/2010/main" val="334969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078951"/>
            <a:ext cx="7200800" cy="6186309"/>
          </a:xfrm>
          <a:prstGeom prst="rect">
            <a:avLst/>
          </a:prstGeom>
          <a:noFill/>
        </p:spPr>
        <p:txBody>
          <a:bodyPr wrap="square" rtlCol="0">
            <a:spAutoFit/>
          </a:bodyPr>
          <a:lstStyle/>
          <a:p>
            <a:endParaRPr lang="fr-FR" sz="2200" dirty="0">
              <a:solidFill>
                <a:srgbClr val="FFFF00"/>
              </a:solidFill>
              <a:latin typeface="Helvetica" panose="020B0604020202020204" pitchFamily="34" charset="0"/>
              <a:cs typeface="Helvetica" panose="020B0604020202020204" pitchFamily="34" charset="0"/>
            </a:endParaRPr>
          </a:p>
          <a:p>
            <a:r>
              <a:rPr lang="fr-FR" sz="2000" dirty="0">
                <a:solidFill>
                  <a:srgbClr val="FFFF00"/>
                </a:solidFill>
                <a:latin typeface="Helvetica" panose="020B0604020202020204" pitchFamily="34" charset="0"/>
                <a:cs typeface="Helvetica" panose="020B0604020202020204" pitchFamily="34" charset="0"/>
              </a:rPr>
              <a:t>« … sous le soleil »</a:t>
            </a:r>
          </a:p>
          <a:p>
            <a:endParaRPr lang="fr-FR" sz="2000" dirty="0">
              <a:solidFill>
                <a:srgbClr val="FFFF00"/>
              </a:solidFill>
              <a:latin typeface="Helvetica" panose="020B0604020202020204" pitchFamily="34" charset="0"/>
              <a:cs typeface="Helvetica" panose="020B0604020202020204" pitchFamily="34" charset="0"/>
            </a:endParaRPr>
          </a:p>
          <a:p>
            <a:endParaRPr lang="fr-FR" sz="2000" dirty="0">
              <a:solidFill>
                <a:srgbClr val="FFFF00"/>
              </a:solidFill>
              <a:latin typeface="Helvetica" panose="020B0604020202020204" pitchFamily="34" charset="0"/>
              <a:cs typeface="Helvetica" panose="020B0604020202020204" pitchFamily="34" charset="0"/>
            </a:endParaRPr>
          </a:p>
          <a:p>
            <a:endParaRPr lang="fr-FR" sz="2000" dirty="0">
              <a:solidFill>
                <a:srgbClr val="FFFF00"/>
              </a:solidFill>
              <a:latin typeface="Helvetica" panose="020B0604020202020204" pitchFamily="34" charset="0"/>
              <a:cs typeface="Helvetica" panose="020B0604020202020204" pitchFamily="34" charset="0"/>
            </a:endParaRPr>
          </a:p>
          <a:p>
            <a:r>
              <a:rPr lang="fr-FR" sz="2000" dirty="0">
                <a:latin typeface="Helvetica" panose="020B0604020202020204" pitchFamily="34" charset="0"/>
                <a:cs typeface="Helvetica" panose="020B0604020202020204" pitchFamily="34" charset="0"/>
              </a:rPr>
              <a:t>11.9 « Jeune homme, réjouis-toi dans ton adolescence ! Que ton cœur soit en fête aux jours de ta jeunesse ! Suis donc les élans de ton cœur et tout ce qui te fait plaisir, </a:t>
            </a:r>
            <a:r>
              <a:rPr lang="fr-FR" sz="2000" dirty="0">
                <a:solidFill>
                  <a:srgbClr val="FFFF00"/>
                </a:solidFill>
                <a:latin typeface="Helvetica" panose="020B0604020202020204" pitchFamily="34" charset="0"/>
                <a:cs typeface="Helvetica" panose="020B0604020202020204" pitchFamily="34" charset="0"/>
              </a:rPr>
              <a:t>mais n'oublie pas que Dieu te demandera compte de tout ce que tu fais</a:t>
            </a:r>
            <a:r>
              <a:rPr lang="fr-FR" sz="2000" dirty="0">
                <a:latin typeface="Helvetica" panose="020B0604020202020204" pitchFamily="34" charset="0"/>
                <a:cs typeface="Helvetica" panose="020B0604020202020204" pitchFamily="34" charset="0"/>
              </a:rPr>
              <a:t>. »</a:t>
            </a:r>
          </a:p>
          <a:p>
            <a:endParaRPr lang="fr-FR" sz="2000" dirty="0">
              <a:latin typeface="Helvetica" panose="020B0604020202020204" pitchFamily="34" charset="0"/>
              <a:cs typeface="Helvetica" panose="020B0604020202020204" pitchFamily="34" charset="0"/>
            </a:endParaRPr>
          </a:p>
          <a:p>
            <a:r>
              <a:rPr lang="fr-FR" sz="2000" dirty="0">
                <a:latin typeface="Helvetica" panose="020B0604020202020204" pitchFamily="34" charset="0"/>
                <a:cs typeface="Helvetica" panose="020B0604020202020204" pitchFamily="34" charset="0"/>
              </a:rPr>
              <a:t>12.1; 6-7« </a:t>
            </a:r>
            <a:r>
              <a:rPr lang="fr-FR" sz="2000" dirty="0">
                <a:solidFill>
                  <a:srgbClr val="FFFF00"/>
                </a:solidFill>
                <a:latin typeface="Helvetica" panose="020B0604020202020204" pitchFamily="34" charset="0"/>
                <a:cs typeface="Helvetica" panose="020B0604020202020204" pitchFamily="34" charset="0"/>
              </a:rPr>
              <a:t>Tiens compte de ton Créateur </a:t>
            </a:r>
            <a:r>
              <a:rPr lang="fr-FR" sz="2000" dirty="0">
                <a:latin typeface="Helvetica" panose="020B0604020202020204" pitchFamily="34" charset="0"/>
                <a:cs typeface="Helvetica" panose="020B0604020202020204" pitchFamily="34" charset="0"/>
              </a:rPr>
              <a:t>au temps de ta jeunesse », « </a:t>
            </a:r>
            <a:r>
              <a:rPr lang="fr-FR" sz="2000" dirty="0">
                <a:solidFill>
                  <a:srgbClr val="FFFF00"/>
                </a:solidFill>
                <a:latin typeface="Helvetica" panose="020B0604020202020204" pitchFamily="34" charset="0"/>
                <a:cs typeface="Helvetica" panose="020B0604020202020204" pitchFamily="34" charset="0"/>
              </a:rPr>
              <a:t>Oui, tiens compte de Lui </a:t>
            </a:r>
            <a:r>
              <a:rPr lang="fr-FR" sz="2000" dirty="0">
                <a:latin typeface="Helvetica" panose="020B0604020202020204" pitchFamily="34" charset="0"/>
                <a:cs typeface="Helvetica" panose="020B0604020202020204" pitchFamily="34" charset="0"/>
              </a:rPr>
              <a:t>avant que ne se rompe le fil d'argent, que ne se brise la coupe d'or, et que la jarre ne se casse à la source, que la poulie brisée ne tombe dans le puits, que la poussière ne retourne à la terre d'où elle était venue, que le souffle de vie ne remonte </a:t>
            </a:r>
            <a:r>
              <a:rPr lang="fr-FR" sz="2000" dirty="0">
                <a:solidFill>
                  <a:srgbClr val="FFFF00"/>
                </a:solidFill>
                <a:latin typeface="Helvetica" panose="020B0604020202020204" pitchFamily="34" charset="0"/>
                <a:cs typeface="Helvetica" panose="020B0604020202020204" pitchFamily="34" charset="0"/>
              </a:rPr>
              <a:t>vers Dieu qui l'a donné.</a:t>
            </a:r>
            <a:r>
              <a:rPr lang="fr-FR" sz="2000" dirty="0">
                <a:latin typeface="Helvetica" panose="020B0604020202020204" pitchFamily="34" charset="0"/>
                <a:cs typeface="Helvetica" panose="020B0604020202020204" pitchFamily="34" charset="0"/>
              </a:rPr>
              <a:t> »</a:t>
            </a:r>
          </a:p>
          <a:p>
            <a:endParaRPr lang="fr-FR" sz="2000" dirty="0">
              <a:latin typeface="Helvetica" panose="020B0604020202020204" pitchFamily="34" charset="0"/>
              <a:cs typeface="Helvetica" panose="020B0604020202020204" pitchFamily="34" charset="0"/>
            </a:endParaRP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pic>
        <p:nvPicPr>
          <p:cNvPr id="5" name="Image 4"/>
          <p:cNvPicPr>
            <a:picLocks noChangeAspect="1"/>
          </p:cNvPicPr>
          <p:nvPr/>
        </p:nvPicPr>
        <p:blipFill>
          <a:blip r:embed="rId2"/>
          <a:stretch>
            <a:fillRect/>
          </a:stretch>
        </p:blipFill>
        <p:spPr>
          <a:xfrm>
            <a:off x="3589492" y="1225112"/>
            <a:ext cx="1532968" cy="945569"/>
          </a:xfrm>
          <a:prstGeom prst="rect">
            <a:avLst/>
          </a:prstGeom>
        </p:spPr>
      </p:pic>
    </p:spTree>
    <p:extLst>
      <p:ext uri="{BB962C8B-B14F-4D97-AF65-F5344CB8AC3E}">
        <p14:creationId xmlns:p14="http://schemas.microsoft.com/office/powerpoint/2010/main" val="114710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628800"/>
            <a:ext cx="7200800" cy="3877985"/>
          </a:xfrm>
          <a:prstGeom prst="rect">
            <a:avLst/>
          </a:prstGeom>
          <a:noFill/>
        </p:spPr>
        <p:txBody>
          <a:bodyPr wrap="square" rtlCol="0">
            <a:spAutoFit/>
          </a:bodyPr>
          <a:lstStyle/>
          <a:p>
            <a:endParaRPr lang="fr-FR" sz="2200" dirty="0">
              <a:solidFill>
                <a:srgbClr val="FFFF00"/>
              </a:solidFill>
              <a:latin typeface="Helvetica" panose="020B0604020202020204" pitchFamily="34" charset="0"/>
              <a:cs typeface="Helvetica" panose="020B0604020202020204" pitchFamily="34" charset="0"/>
            </a:endParaRPr>
          </a:p>
          <a:p>
            <a:pPr>
              <a:lnSpc>
                <a:spcPct val="150000"/>
              </a:lnSpc>
            </a:pPr>
            <a:r>
              <a:rPr lang="fr-FR" sz="2000" dirty="0">
                <a:latin typeface="Helvetica" panose="020B0604020202020204" pitchFamily="34" charset="0"/>
                <a:cs typeface="Helvetica" panose="020B0604020202020204" pitchFamily="34" charset="0"/>
              </a:rPr>
              <a:t>12.13-14 « Écoutons bien la conclusion de tout ce discours :   </a:t>
            </a:r>
            <a:r>
              <a:rPr lang="fr-FR" sz="2000" dirty="0">
                <a:solidFill>
                  <a:srgbClr val="FFFF00"/>
                </a:solidFill>
                <a:latin typeface="Helvetica" panose="020B0604020202020204" pitchFamily="34" charset="0"/>
                <a:cs typeface="Helvetica" panose="020B0604020202020204" pitchFamily="34" charset="0"/>
              </a:rPr>
              <a:t>Sois rempli de respect pour Dieu et obéis à ses commandements, car c'est là l'essentiel pour l'homme</a:t>
            </a:r>
            <a:r>
              <a:rPr lang="fr-FR" sz="2000" dirty="0">
                <a:latin typeface="Helvetica" panose="020B0604020202020204" pitchFamily="34" charset="0"/>
                <a:cs typeface="Helvetica" panose="020B0604020202020204" pitchFamily="34" charset="0"/>
              </a:rPr>
              <a:t>. En effet, </a:t>
            </a:r>
            <a:r>
              <a:rPr lang="fr-FR" sz="2000" dirty="0">
                <a:solidFill>
                  <a:srgbClr val="FFFF00"/>
                </a:solidFill>
                <a:latin typeface="Helvetica" panose="020B0604020202020204" pitchFamily="34" charset="0"/>
                <a:cs typeface="Helvetica" panose="020B0604020202020204" pitchFamily="34" charset="0"/>
              </a:rPr>
              <a:t>Dieu jugera toute œuvre</a:t>
            </a:r>
            <a:r>
              <a:rPr lang="fr-FR" sz="2000" dirty="0">
                <a:latin typeface="Helvetica" panose="020B0604020202020204" pitchFamily="34" charset="0"/>
                <a:cs typeface="Helvetica" panose="020B0604020202020204" pitchFamily="34" charset="0"/>
              </a:rPr>
              <a:t>, même celles qui ont été accomplies en cachette, les bonnes et les mauvaises.»</a:t>
            </a:r>
          </a:p>
          <a:p>
            <a:endParaRPr lang="fr-FR" sz="2000" dirty="0">
              <a:latin typeface="Helvetica" panose="020B0604020202020204" pitchFamily="34" charset="0"/>
              <a:cs typeface="Helvetica" panose="020B0604020202020204" pitchFamily="34" charset="0"/>
            </a:endParaRPr>
          </a:p>
          <a:p>
            <a:endParaRPr lang="fr-FR" sz="2000" dirty="0">
              <a:latin typeface="Helvetica" panose="020B0604020202020204" pitchFamily="34" charset="0"/>
              <a:cs typeface="Helvetica" panose="020B0604020202020204" pitchFamily="34" charset="0"/>
            </a:endParaRP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8289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628800"/>
            <a:ext cx="7704856" cy="2031325"/>
          </a:xfrm>
          <a:prstGeom prst="rect">
            <a:avLst/>
          </a:prstGeom>
          <a:noFill/>
        </p:spPr>
        <p:txBody>
          <a:bodyPr wrap="square" rtlCol="0">
            <a:spAutoFit/>
          </a:bodyPr>
          <a:lstStyle/>
          <a:p>
            <a:endParaRPr lang="fr-FR" sz="2200" dirty="0">
              <a:solidFill>
                <a:srgbClr val="FFFF00"/>
              </a:solidFill>
              <a:latin typeface="Helvetica" panose="020B0604020202020204" pitchFamily="34" charset="0"/>
              <a:cs typeface="Helvetica" panose="020B0604020202020204" pitchFamily="34" charset="0"/>
            </a:endParaRPr>
          </a:p>
          <a:p>
            <a:pPr>
              <a:lnSpc>
                <a:spcPct val="150000"/>
              </a:lnSpc>
            </a:pPr>
            <a:r>
              <a:rPr lang="fr-FR" sz="2000" dirty="0">
                <a:latin typeface="Helvetica" panose="020B0604020202020204" pitchFamily="34" charset="0"/>
                <a:cs typeface="Helvetica" panose="020B0604020202020204" pitchFamily="34" charset="0"/>
              </a:rPr>
              <a:t>Proverbes 9.10 « </a:t>
            </a:r>
            <a:r>
              <a:rPr lang="fr-FR" sz="2000" dirty="0">
                <a:solidFill>
                  <a:srgbClr val="FFFF00"/>
                </a:solidFill>
                <a:latin typeface="Helvetica" panose="020B0604020202020204" pitchFamily="34" charset="0"/>
                <a:cs typeface="Helvetica" panose="020B0604020202020204" pitchFamily="34" charset="0"/>
              </a:rPr>
              <a:t>La clé de la sagesse, c'est de révérer l'</a:t>
            </a:r>
            <a:r>
              <a:rPr lang="fr-FR" sz="2000" dirty="0" err="1">
                <a:solidFill>
                  <a:srgbClr val="FFFF00"/>
                </a:solidFill>
                <a:latin typeface="Helvetica" panose="020B0604020202020204" pitchFamily="34" charset="0"/>
                <a:cs typeface="Helvetica" panose="020B0604020202020204" pitchFamily="34" charset="0"/>
              </a:rPr>
              <a:t>Eternel</a:t>
            </a:r>
            <a:r>
              <a:rPr lang="fr-FR" sz="2000" dirty="0">
                <a:latin typeface="Helvetica" panose="020B0604020202020204" pitchFamily="34" charset="0"/>
                <a:cs typeface="Helvetica" panose="020B0604020202020204" pitchFamily="34" charset="0"/>
              </a:rPr>
              <a:t>. »</a:t>
            </a:r>
          </a:p>
          <a:p>
            <a:endParaRPr lang="fr-FR" sz="2000" dirty="0">
              <a:latin typeface="Helvetica" panose="020B0604020202020204" pitchFamily="34" charset="0"/>
              <a:cs typeface="Helvetica" panose="020B0604020202020204" pitchFamily="34" charset="0"/>
            </a:endParaRPr>
          </a:p>
          <a:p>
            <a:endParaRPr lang="fr-FR" sz="2000" dirty="0">
              <a:latin typeface="Helvetica" panose="020B0604020202020204" pitchFamily="34" charset="0"/>
              <a:cs typeface="Helvetica" panose="020B0604020202020204" pitchFamily="34" charset="0"/>
            </a:endParaRP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29820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27584" y="1628800"/>
            <a:ext cx="7704856" cy="3877985"/>
          </a:xfrm>
          <a:prstGeom prst="rect">
            <a:avLst/>
          </a:prstGeom>
          <a:noFill/>
        </p:spPr>
        <p:txBody>
          <a:bodyPr wrap="square" rtlCol="0">
            <a:spAutoFit/>
          </a:bodyPr>
          <a:lstStyle/>
          <a:p>
            <a:endParaRPr lang="fr-FR" sz="2200" dirty="0">
              <a:solidFill>
                <a:srgbClr val="FFFF00"/>
              </a:solidFill>
              <a:latin typeface="Helvetica" panose="020B0604020202020204" pitchFamily="34" charset="0"/>
              <a:cs typeface="Helvetica" panose="020B0604020202020204" pitchFamily="34" charset="0"/>
            </a:endParaRPr>
          </a:p>
          <a:p>
            <a:pPr>
              <a:lnSpc>
                <a:spcPct val="150000"/>
              </a:lnSpc>
            </a:pPr>
            <a:r>
              <a:rPr lang="fr-FR" sz="2000" dirty="0">
                <a:latin typeface="Helvetica" panose="020B0604020202020204" pitchFamily="34" charset="0"/>
                <a:cs typeface="Helvetica" panose="020B0604020202020204" pitchFamily="34" charset="0"/>
              </a:rPr>
              <a:t>Matthieu 16.26 « </a:t>
            </a:r>
            <a:r>
              <a:rPr lang="fr-FR" sz="2000" dirty="0">
                <a:solidFill>
                  <a:srgbClr val="FFFF00"/>
                </a:solidFill>
                <a:latin typeface="Helvetica" panose="020B0604020202020204" pitchFamily="34" charset="0"/>
                <a:cs typeface="Helvetica" panose="020B0604020202020204" pitchFamily="34" charset="0"/>
              </a:rPr>
              <a:t>Que servira-t-il à un homme de gagner le monde entier, s'il perd son âme? </a:t>
            </a:r>
            <a:r>
              <a:rPr lang="fr-FR" sz="2000" dirty="0">
                <a:latin typeface="Helvetica" panose="020B0604020202020204" pitchFamily="34" charset="0"/>
                <a:cs typeface="Helvetica" panose="020B0604020202020204" pitchFamily="34" charset="0"/>
              </a:rPr>
              <a:t>»</a:t>
            </a:r>
          </a:p>
          <a:p>
            <a:pPr>
              <a:lnSpc>
                <a:spcPct val="150000"/>
              </a:lnSpc>
            </a:pPr>
            <a:endParaRPr lang="fr-FR" sz="2000" dirty="0">
              <a:latin typeface="Helvetica" panose="020B0604020202020204" pitchFamily="34" charset="0"/>
              <a:cs typeface="Helvetica" panose="020B0604020202020204" pitchFamily="34" charset="0"/>
            </a:endParaRPr>
          </a:p>
          <a:p>
            <a:pPr>
              <a:lnSpc>
                <a:spcPct val="150000"/>
              </a:lnSpc>
            </a:pPr>
            <a:r>
              <a:rPr lang="fr-FR" sz="2000" dirty="0">
                <a:latin typeface="Helvetica" panose="020B0604020202020204" pitchFamily="34" charset="0"/>
                <a:cs typeface="Helvetica" panose="020B0604020202020204" pitchFamily="34" charset="0"/>
              </a:rPr>
              <a:t>Matthieu 6.33 «</a:t>
            </a:r>
            <a:r>
              <a:rPr lang="fr-FR" sz="2000" dirty="0">
                <a:solidFill>
                  <a:srgbClr val="FFFF00"/>
                </a:solidFill>
                <a:latin typeface="Helvetica" panose="020B0604020202020204" pitchFamily="34" charset="0"/>
                <a:cs typeface="Helvetica" panose="020B0604020202020204" pitchFamily="34" charset="0"/>
              </a:rPr>
              <a:t> Recherchez d'abord le royaume et la justice de Dieu, et tout cela vous sera donné en plus. </a:t>
            </a:r>
            <a:r>
              <a:rPr lang="fr-FR" sz="2000" dirty="0">
                <a:latin typeface="Helvetica" panose="020B0604020202020204" pitchFamily="34" charset="0"/>
                <a:cs typeface="Helvetica" panose="020B0604020202020204" pitchFamily="34" charset="0"/>
              </a:rPr>
              <a:t>»</a:t>
            </a:r>
          </a:p>
          <a:p>
            <a:endParaRPr lang="fr-FR" sz="2000" dirty="0">
              <a:latin typeface="Helvetica" panose="020B0604020202020204" pitchFamily="34" charset="0"/>
              <a:cs typeface="Helvetica" panose="020B0604020202020204" pitchFamily="34" charset="0"/>
            </a:endParaRPr>
          </a:p>
          <a:p>
            <a:endParaRPr lang="fr-FR" sz="2000" dirty="0">
              <a:latin typeface="Helvetica" panose="020B0604020202020204" pitchFamily="34" charset="0"/>
              <a:cs typeface="Helvetica" panose="020B0604020202020204" pitchFamily="34" charset="0"/>
            </a:endParaRPr>
          </a:p>
          <a:p>
            <a:pPr lvl="1"/>
            <a:endParaRPr lang="fr-FR" sz="1000" dirty="0">
              <a:latin typeface="Helvetica" panose="020B0604020202020204" pitchFamily="34" charset="0"/>
              <a:cs typeface="Helvetica" panose="020B0604020202020204" pitchFamily="34" charset="0"/>
            </a:endParaRPr>
          </a:p>
          <a:p>
            <a:pPr lvl="1"/>
            <a:endParaRPr lang="fr-F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3610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18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72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5536" y="548680"/>
            <a:ext cx="5292080" cy="2646040"/>
          </a:xfrm>
          <a:prstGeom prst="rect">
            <a:avLst/>
          </a:prstGeom>
        </p:spPr>
      </p:pic>
      <p:pic>
        <p:nvPicPr>
          <p:cNvPr id="3" name="Image 2"/>
          <p:cNvPicPr>
            <a:picLocks noChangeAspect="1"/>
          </p:cNvPicPr>
          <p:nvPr/>
        </p:nvPicPr>
        <p:blipFill>
          <a:blip r:embed="rId3"/>
          <a:stretch>
            <a:fillRect/>
          </a:stretch>
        </p:blipFill>
        <p:spPr>
          <a:xfrm>
            <a:off x="4427984" y="2708920"/>
            <a:ext cx="4112884" cy="2159264"/>
          </a:xfrm>
          <a:prstGeom prst="rect">
            <a:avLst/>
          </a:prstGeom>
        </p:spPr>
      </p:pic>
      <p:pic>
        <p:nvPicPr>
          <p:cNvPr id="4" name="Image 3"/>
          <p:cNvPicPr>
            <a:picLocks noChangeAspect="1"/>
          </p:cNvPicPr>
          <p:nvPr/>
        </p:nvPicPr>
        <p:blipFill>
          <a:blip r:embed="rId4"/>
          <a:stretch>
            <a:fillRect/>
          </a:stretch>
        </p:blipFill>
        <p:spPr>
          <a:xfrm>
            <a:off x="611560" y="3861048"/>
            <a:ext cx="4145657" cy="2774008"/>
          </a:xfrm>
          <a:prstGeom prst="rect">
            <a:avLst/>
          </a:prstGeom>
        </p:spPr>
      </p:pic>
    </p:spTree>
    <p:extLst>
      <p:ext uri="{BB962C8B-B14F-4D97-AF65-F5344CB8AC3E}">
        <p14:creationId xmlns:p14="http://schemas.microsoft.com/office/powerpoint/2010/main" val="25736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765322" cy="970450"/>
          </a:xfrm>
        </p:spPr>
        <p:txBody>
          <a:bodyPr>
            <a:normAutofit/>
          </a:bodyPr>
          <a:lstStyle/>
          <a:p>
            <a:pPr algn="r"/>
            <a:r>
              <a:rPr lang="fr-FR" sz="3200" dirty="0">
                <a:latin typeface="Calibri" panose="020F0502020204030204" pitchFamily="34" charset="0"/>
                <a:cs typeface="Calibri" panose="020F0502020204030204" pitchFamily="34" charset="0"/>
              </a:rPr>
              <a:t>Survol du livre de l’Ecclésiaste</a:t>
            </a:r>
          </a:p>
        </p:txBody>
      </p:sp>
      <p:cxnSp>
        <p:nvCxnSpPr>
          <p:cNvPr id="4" name="Connecteur droit 3"/>
          <p:cNvCxnSpPr/>
          <p:nvPr/>
        </p:nvCxnSpPr>
        <p:spPr>
          <a:xfrm>
            <a:off x="611560" y="908720"/>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79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678" y="1020536"/>
            <a:ext cx="6324599" cy="4757195"/>
          </a:xfrm>
          <a:prstGeom prst="rect">
            <a:avLst/>
          </a:prstGeom>
          <a:noFill/>
          <a:ln>
            <a:noFill/>
          </a:ln>
          <a:effectLst>
            <a:glow rad="1270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050" name="Picture 2" descr="Vieux rouleau de papier ou de parchemin isolé horizontalement illustration 3d Banque d'images - 86481957"/>
          <p:cNvPicPr>
            <a:picLocks noChangeAspect="1" noChangeArrowheads="1"/>
          </p:cNvPicPr>
          <p:nvPr/>
        </p:nvPicPr>
        <p:blipFill rotWithShape="1">
          <a:blip r:embed="rId2">
            <a:extLst>
              <a:ext uri="{28A0092B-C50C-407E-A947-70E740481C1C}">
                <a14:useLocalDpi xmlns:a14="http://schemas.microsoft.com/office/drawing/2010/main" val="0"/>
              </a:ext>
            </a:extLst>
          </a:blip>
          <a:srcRect l="3116" t="5808" r="2436" b="5948"/>
          <a:stretch/>
        </p:blipFill>
        <p:spPr bwMode="auto">
          <a:xfrm>
            <a:off x="72192" y="85725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354947" y="1258905"/>
            <a:ext cx="4376057" cy="461665"/>
          </a:xfrm>
          <a:prstGeom prst="rect">
            <a:avLst/>
          </a:prstGeom>
          <a:noFill/>
        </p:spPr>
        <p:txBody>
          <a:bodyPr wrap="square" rtlCol="0">
            <a:spAutoFit/>
          </a:bodyPr>
          <a:lstStyle/>
          <a:p>
            <a:pPr algn="ctr"/>
            <a:r>
              <a:rPr lang="fr-FR" sz="2400" dirty="0">
                <a:solidFill>
                  <a:schemeClr val="bg1"/>
                </a:solidFill>
                <a:latin typeface="MV Boli" panose="02000500030200090000" pitchFamily="2" charset="0"/>
                <a:cs typeface="MV Boli" panose="02000500030200090000" pitchFamily="2" charset="0"/>
              </a:rPr>
              <a:t>L’</a:t>
            </a:r>
            <a:r>
              <a:rPr lang="fr-FR" sz="2400" dirty="0" err="1">
                <a:solidFill>
                  <a:schemeClr val="bg1"/>
                </a:solidFill>
                <a:latin typeface="MV Boli" panose="02000500030200090000" pitchFamily="2" charset="0"/>
                <a:cs typeface="MV Boli" panose="02000500030200090000" pitchFamily="2" charset="0"/>
              </a:rPr>
              <a:t>ECCLESIASTE</a:t>
            </a:r>
            <a:endParaRPr lang="fr-FR" sz="2400" dirty="0">
              <a:solidFill>
                <a:schemeClr val="bg1"/>
              </a:solidFill>
              <a:latin typeface="MV Boli" panose="02000500030200090000" pitchFamily="2" charset="0"/>
              <a:cs typeface="MV Boli" panose="02000500030200090000" pitchFamily="2" charset="0"/>
            </a:endParaRPr>
          </a:p>
        </p:txBody>
      </p:sp>
      <p:sp>
        <p:nvSpPr>
          <p:cNvPr id="8" name="Rectangle 7"/>
          <p:cNvSpPr/>
          <p:nvPr/>
        </p:nvSpPr>
        <p:spPr>
          <a:xfrm>
            <a:off x="986590" y="1697486"/>
            <a:ext cx="7327232" cy="39122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05527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678" y="1020536"/>
            <a:ext cx="6324599" cy="4757195"/>
          </a:xfrm>
          <a:prstGeom prst="rect">
            <a:avLst/>
          </a:prstGeom>
          <a:noFill/>
          <a:ln>
            <a:noFill/>
          </a:ln>
          <a:effectLst>
            <a:glow rad="1270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050" name="Picture 2" descr="Vieux rouleau de papier ou de parchemin isolé horizontalement illustration 3d Banque d'images - 86481957"/>
          <p:cNvPicPr>
            <a:picLocks noChangeAspect="1" noChangeArrowheads="1"/>
          </p:cNvPicPr>
          <p:nvPr/>
        </p:nvPicPr>
        <p:blipFill rotWithShape="1">
          <a:blip r:embed="rId2">
            <a:extLst>
              <a:ext uri="{28A0092B-C50C-407E-A947-70E740481C1C}">
                <a14:useLocalDpi xmlns:a14="http://schemas.microsoft.com/office/drawing/2010/main" val="0"/>
              </a:ext>
            </a:extLst>
          </a:blip>
          <a:srcRect l="3116" t="5808" r="2436" b="5948"/>
          <a:stretch/>
        </p:blipFill>
        <p:spPr bwMode="auto">
          <a:xfrm>
            <a:off x="73100" y="85725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354947" y="1258905"/>
            <a:ext cx="4376057" cy="461665"/>
          </a:xfrm>
          <a:prstGeom prst="rect">
            <a:avLst/>
          </a:prstGeom>
          <a:noFill/>
        </p:spPr>
        <p:txBody>
          <a:bodyPr wrap="square" rtlCol="0">
            <a:spAutoFit/>
          </a:bodyPr>
          <a:lstStyle/>
          <a:p>
            <a:pPr algn="ctr"/>
            <a:r>
              <a:rPr lang="fr-FR" sz="2400" dirty="0" err="1">
                <a:solidFill>
                  <a:schemeClr val="bg1"/>
                </a:solidFill>
                <a:latin typeface="MV Boli" panose="02000500030200090000" pitchFamily="2" charset="0"/>
                <a:cs typeface="MV Boli" panose="02000500030200090000" pitchFamily="2" charset="0"/>
              </a:rPr>
              <a:t>ECCLESIASTE</a:t>
            </a:r>
            <a:endParaRPr lang="fr-FR" sz="2400" dirty="0">
              <a:solidFill>
                <a:schemeClr val="bg1"/>
              </a:solidFill>
              <a:latin typeface="MV Boli" panose="02000500030200090000" pitchFamily="2" charset="0"/>
              <a:cs typeface="MV Boli" panose="02000500030200090000" pitchFamily="2" charset="0"/>
            </a:endParaRPr>
          </a:p>
        </p:txBody>
      </p:sp>
      <p:sp>
        <p:nvSpPr>
          <p:cNvPr id="8" name="Rectangle 7"/>
          <p:cNvSpPr/>
          <p:nvPr/>
        </p:nvSpPr>
        <p:spPr>
          <a:xfrm>
            <a:off x="986590" y="1697486"/>
            <a:ext cx="7327232" cy="39122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p:cNvSpPr txBox="1"/>
          <p:nvPr/>
        </p:nvSpPr>
        <p:spPr>
          <a:xfrm>
            <a:off x="2750714" y="5284942"/>
            <a:ext cx="4355432" cy="300082"/>
          </a:xfrm>
          <a:prstGeom prst="rect">
            <a:avLst/>
          </a:prstGeom>
          <a:noFill/>
        </p:spPr>
        <p:txBody>
          <a:bodyPr wrap="square" rtlCol="0">
            <a:spAutoFit/>
          </a:bodyPr>
          <a:lstStyle/>
          <a:p>
            <a:r>
              <a:rPr lang="fr-FR" sz="1350" dirty="0">
                <a:latin typeface="MV Boli" panose="02000500030200090000" pitchFamily="2" charset="0"/>
                <a:cs typeface="MV Boli" panose="02000500030200090000" pitchFamily="2" charset="0"/>
              </a:rPr>
              <a:t>L’auteur                  ( 1:1 ,     12:9-14)</a:t>
            </a:r>
          </a:p>
        </p:txBody>
      </p:sp>
      <p:pic>
        <p:nvPicPr>
          <p:cNvPr id="14" name="Image 13"/>
          <p:cNvPicPr>
            <a:picLocks noChangeAspect="1"/>
          </p:cNvPicPr>
          <p:nvPr/>
        </p:nvPicPr>
        <p:blipFill>
          <a:blip r:embed="rId3"/>
          <a:stretch>
            <a:fillRect/>
          </a:stretch>
        </p:blipFill>
        <p:spPr>
          <a:xfrm>
            <a:off x="4256508" y="5227949"/>
            <a:ext cx="572933" cy="349146"/>
          </a:xfrm>
          <a:prstGeom prst="rect">
            <a:avLst/>
          </a:prstGeom>
        </p:spPr>
      </p:pic>
      <p:sp>
        <p:nvSpPr>
          <p:cNvPr id="2" name="Ruban vers le haut 1"/>
          <p:cNvSpPr/>
          <p:nvPr/>
        </p:nvSpPr>
        <p:spPr>
          <a:xfrm rot="16200000">
            <a:off x="-630690" y="3355111"/>
            <a:ext cx="3864456" cy="549204"/>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Présentation de l’enseignant 1:1</a:t>
            </a:r>
          </a:p>
        </p:txBody>
      </p:sp>
      <p:sp>
        <p:nvSpPr>
          <p:cNvPr id="11" name="Ruban vers le haut 10"/>
          <p:cNvSpPr/>
          <p:nvPr/>
        </p:nvSpPr>
        <p:spPr>
          <a:xfrm rot="5400000">
            <a:off x="6041059" y="3361703"/>
            <a:ext cx="3864456" cy="536021"/>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Conclusion et évaluation des propos de l’enseignant 12:9-14</a:t>
            </a:r>
          </a:p>
        </p:txBody>
      </p:sp>
      <p:sp>
        <p:nvSpPr>
          <p:cNvPr id="3" name="Rectangle 2"/>
          <p:cNvSpPr/>
          <p:nvPr/>
        </p:nvSpPr>
        <p:spPr>
          <a:xfrm>
            <a:off x="1616486" y="1769632"/>
            <a:ext cx="6016266" cy="3443164"/>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9733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678" y="1020536"/>
            <a:ext cx="6324599" cy="4757195"/>
          </a:xfrm>
          <a:prstGeom prst="rect">
            <a:avLst/>
          </a:prstGeom>
          <a:noFill/>
          <a:ln>
            <a:noFill/>
          </a:ln>
          <a:effectLst>
            <a:glow rad="1270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050" name="Picture 2" descr="Vieux rouleau de papier ou de parchemin isolé horizontalement illustration 3d Banque d'images - 86481957"/>
          <p:cNvPicPr>
            <a:picLocks noChangeAspect="1" noChangeArrowheads="1"/>
          </p:cNvPicPr>
          <p:nvPr/>
        </p:nvPicPr>
        <p:blipFill rotWithShape="1">
          <a:blip r:embed="rId2">
            <a:extLst>
              <a:ext uri="{28A0092B-C50C-407E-A947-70E740481C1C}">
                <a14:useLocalDpi xmlns:a14="http://schemas.microsoft.com/office/drawing/2010/main" val="0"/>
              </a:ext>
            </a:extLst>
          </a:blip>
          <a:srcRect l="3116" t="5808" r="2436" b="5948"/>
          <a:stretch/>
        </p:blipFill>
        <p:spPr bwMode="auto">
          <a:xfrm>
            <a:off x="73100" y="85725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354947" y="1258905"/>
            <a:ext cx="4376057" cy="461665"/>
          </a:xfrm>
          <a:prstGeom prst="rect">
            <a:avLst/>
          </a:prstGeom>
          <a:noFill/>
        </p:spPr>
        <p:txBody>
          <a:bodyPr wrap="square" rtlCol="0">
            <a:spAutoFit/>
          </a:bodyPr>
          <a:lstStyle/>
          <a:p>
            <a:pPr algn="ctr"/>
            <a:r>
              <a:rPr lang="fr-FR" sz="2400" dirty="0" err="1">
                <a:latin typeface="MV Boli" panose="02000500030200090000" pitchFamily="2" charset="0"/>
                <a:cs typeface="MV Boli" panose="02000500030200090000" pitchFamily="2" charset="0"/>
              </a:rPr>
              <a:t>ECCLESIASTE</a:t>
            </a:r>
            <a:endParaRPr lang="fr-FR" sz="2400" dirty="0">
              <a:latin typeface="MV Boli" panose="02000500030200090000" pitchFamily="2" charset="0"/>
              <a:cs typeface="MV Boli" panose="02000500030200090000" pitchFamily="2" charset="0"/>
            </a:endParaRPr>
          </a:p>
        </p:txBody>
      </p:sp>
      <p:sp>
        <p:nvSpPr>
          <p:cNvPr id="8" name="Rectangle 7"/>
          <p:cNvSpPr/>
          <p:nvPr/>
        </p:nvSpPr>
        <p:spPr>
          <a:xfrm>
            <a:off x="986590" y="1697486"/>
            <a:ext cx="7327232" cy="39122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p:cNvSpPr txBox="1"/>
          <p:nvPr/>
        </p:nvSpPr>
        <p:spPr>
          <a:xfrm>
            <a:off x="2750714" y="5284942"/>
            <a:ext cx="4355432" cy="300082"/>
          </a:xfrm>
          <a:prstGeom prst="rect">
            <a:avLst/>
          </a:prstGeom>
          <a:noFill/>
        </p:spPr>
        <p:txBody>
          <a:bodyPr wrap="square" rtlCol="0">
            <a:spAutoFit/>
          </a:bodyPr>
          <a:lstStyle/>
          <a:p>
            <a:r>
              <a:rPr lang="fr-FR" sz="1350" dirty="0">
                <a:solidFill>
                  <a:schemeClr val="bg1"/>
                </a:solidFill>
                <a:latin typeface="MV Boli" panose="02000500030200090000" pitchFamily="2" charset="0"/>
                <a:cs typeface="MV Boli" panose="02000500030200090000" pitchFamily="2" charset="0"/>
              </a:rPr>
              <a:t>L’auteur                  ( 1:1 ,     12:9-14)</a:t>
            </a:r>
          </a:p>
        </p:txBody>
      </p:sp>
      <p:pic>
        <p:nvPicPr>
          <p:cNvPr id="14" name="Image 13"/>
          <p:cNvPicPr>
            <a:picLocks noChangeAspect="1"/>
          </p:cNvPicPr>
          <p:nvPr/>
        </p:nvPicPr>
        <p:blipFill>
          <a:blip r:embed="rId3"/>
          <a:stretch>
            <a:fillRect/>
          </a:stretch>
        </p:blipFill>
        <p:spPr>
          <a:xfrm>
            <a:off x="4256508" y="5227949"/>
            <a:ext cx="572933" cy="349146"/>
          </a:xfrm>
          <a:prstGeom prst="rect">
            <a:avLst/>
          </a:prstGeom>
        </p:spPr>
      </p:pic>
      <p:sp>
        <p:nvSpPr>
          <p:cNvPr id="2" name="Ruban vers le haut 1"/>
          <p:cNvSpPr/>
          <p:nvPr/>
        </p:nvSpPr>
        <p:spPr>
          <a:xfrm rot="16200000">
            <a:off x="-630690" y="3355111"/>
            <a:ext cx="3864456" cy="549204"/>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Présentation de l’enseignant 1:1</a:t>
            </a:r>
          </a:p>
        </p:txBody>
      </p:sp>
      <p:sp>
        <p:nvSpPr>
          <p:cNvPr id="11" name="Ruban vers le haut 10"/>
          <p:cNvSpPr/>
          <p:nvPr/>
        </p:nvSpPr>
        <p:spPr>
          <a:xfrm rot="5400000">
            <a:off x="6041059" y="3361703"/>
            <a:ext cx="3864456" cy="536021"/>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Conclusion et évaluation des propos de l’enseignant 12:9-14</a:t>
            </a:r>
          </a:p>
        </p:txBody>
      </p:sp>
      <p:sp>
        <p:nvSpPr>
          <p:cNvPr id="3" name="Rectangle 2"/>
          <p:cNvSpPr/>
          <p:nvPr/>
        </p:nvSpPr>
        <p:spPr>
          <a:xfrm>
            <a:off x="1616486" y="1769632"/>
            <a:ext cx="6016266" cy="3443164"/>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4" name="Image 3"/>
          <p:cNvPicPr>
            <a:picLocks noChangeAspect="1"/>
          </p:cNvPicPr>
          <p:nvPr/>
        </p:nvPicPr>
        <p:blipFill>
          <a:blip r:embed="rId4"/>
          <a:stretch>
            <a:fillRect/>
          </a:stretch>
        </p:blipFill>
        <p:spPr>
          <a:xfrm>
            <a:off x="4143116" y="1804935"/>
            <a:ext cx="686325" cy="388672"/>
          </a:xfrm>
          <a:prstGeom prst="rect">
            <a:avLst/>
          </a:prstGeom>
        </p:spPr>
      </p:pic>
      <p:sp>
        <p:nvSpPr>
          <p:cNvPr id="12" name="ZoneTexte 11"/>
          <p:cNvSpPr txBox="1"/>
          <p:nvPr/>
        </p:nvSpPr>
        <p:spPr>
          <a:xfrm>
            <a:off x="3037975" y="1860772"/>
            <a:ext cx="4355432" cy="300082"/>
          </a:xfrm>
          <a:prstGeom prst="rect">
            <a:avLst/>
          </a:prstGeom>
          <a:noFill/>
        </p:spPr>
        <p:txBody>
          <a:bodyPr wrap="square" rtlCol="0">
            <a:spAutoFit/>
          </a:bodyPr>
          <a:lstStyle/>
          <a:p>
            <a:r>
              <a:rPr lang="fr-FR" sz="1350" dirty="0">
                <a:solidFill>
                  <a:schemeClr val="bg1"/>
                </a:solidFill>
                <a:latin typeface="MV Boli" panose="02000500030200090000" pitchFamily="2" charset="0"/>
                <a:cs typeface="MV Boli" panose="02000500030200090000" pitchFamily="2" charset="0"/>
              </a:rPr>
              <a:t>L’enseignant</a:t>
            </a:r>
          </a:p>
        </p:txBody>
      </p:sp>
      <p:sp>
        <p:nvSpPr>
          <p:cNvPr id="7" name="ZoneTexte 6"/>
          <p:cNvSpPr txBox="1"/>
          <p:nvPr/>
        </p:nvSpPr>
        <p:spPr>
          <a:xfrm rot="16200000">
            <a:off x="70331" y="3323921"/>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sp>
        <p:nvSpPr>
          <p:cNvPr id="15" name="ZoneTexte 14"/>
          <p:cNvSpPr txBox="1"/>
          <p:nvPr/>
        </p:nvSpPr>
        <p:spPr>
          <a:xfrm rot="5400000">
            <a:off x="5753529" y="3341172"/>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pic>
        <p:nvPicPr>
          <p:cNvPr id="24" name="Image 23"/>
          <p:cNvPicPr>
            <a:picLocks noChangeAspect="1"/>
          </p:cNvPicPr>
          <p:nvPr/>
        </p:nvPicPr>
        <p:blipFill>
          <a:blip r:embed="rId5"/>
          <a:stretch>
            <a:fillRect/>
          </a:stretch>
        </p:blipFill>
        <p:spPr>
          <a:xfrm>
            <a:off x="1970228" y="2193607"/>
            <a:ext cx="956904" cy="590240"/>
          </a:xfrm>
          <a:prstGeom prst="rect">
            <a:avLst/>
          </a:prstGeom>
        </p:spPr>
      </p:pic>
      <p:sp>
        <p:nvSpPr>
          <p:cNvPr id="27" name="ZoneTexte 26"/>
          <p:cNvSpPr txBox="1"/>
          <p:nvPr/>
        </p:nvSpPr>
        <p:spPr>
          <a:xfrm>
            <a:off x="2945875" y="2348482"/>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pic>
        <p:nvPicPr>
          <p:cNvPr id="26" name="Image 25"/>
          <p:cNvPicPr>
            <a:picLocks noChangeAspect="1"/>
          </p:cNvPicPr>
          <p:nvPr/>
        </p:nvPicPr>
        <p:blipFill rotWithShape="1">
          <a:blip r:embed="rId6"/>
          <a:srcRect l="540" r="1" b="3635"/>
          <a:stretch/>
        </p:blipFill>
        <p:spPr>
          <a:xfrm>
            <a:off x="6398337" y="2209918"/>
            <a:ext cx="876697" cy="573929"/>
          </a:xfrm>
          <a:prstGeom prst="rect">
            <a:avLst/>
          </a:prstGeom>
        </p:spPr>
      </p:pic>
    </p:spTree>
    <p:extLst>
      <p:ext uri="{BB962C8B-B14F-4D97-AF65-F5344CB8AC3E}">
        <p14:creationId xmlns:p14="http://schemas.microsoft.com/office/powerpoint/2010/main" val="85202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678" y="1020536"/>
            <a:ext cx="6324599" cy="4757195"/>
          </a:xfrm>
          <a:prstGeom prst="rect">
            <a:avLst/>
          </a:prstGeom>
          <a:noFill/>
          <a:ln>
            <a:noFill/>
          </a:ln>
          <a:effectLst>
            <a:glow rad="1270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050" name="Picture 2" descr="Vieux rouleau de papier ou de parchemin isolé horizontalement illustration 3d Banque d'images - 86481957"/>
          <p:cNvPicPr>
            <a:picLocks noChangeAspect="1" noChangeArrowheads="1"/>
          </p:cNvPicPr>
          <p:nvPr/>
        </p:nvPicPr>
        <p:blipFill rotWithShape="1">
          <a:blip r:embed="rId2">
            <a:extLst>
              <a:ext uri="{28A0092B-C50C-407E-A947-70E740481C1C}">
                <a14:useLocalDpi xmlns:a14="http://schemas.microsoft.com/office/drawing/2010/main" val="0"/>
              </a:ext>
            </a:extLst>
          </a:blip>
          <a:srcRect l="3116" t="5808" r="2436" b="5948"/>
          <a:stretch/>
        </p:blipFill>
        <p:spPr bwMode="auto">
          <a:xfrm>
            <a:off x="73100" y="85725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354947" y="1258905"/>
            <a:ext cx="4376057" cy="461665"/>
          </a:xfrm>
          <a:prstGeom prst="rect">
            <a:avLst/>
          </a:prstGeom>
          <a:noFill/>
        </p:spPr>
        <p:txBody>
          <a:bodyPr wrap="square" rtlCol="0">
            <a:spAutoFit/>
          </a:bodyPr>
          <a:lstStyle/>
          <a:p>
            <a:pPr algn="ctr"/>
            <a:r>
              <a:rPr lang="fr-FR" sz="2400" dirty="0" err="1">
                <a:latin typeface="MV Boli" panose="02000500030200090000" pitchFamily="2" charset="0"/>
                <a:cs typeface="MV Boli" panose="02000500030200090000" pitchFamily="2" charset="0"/>
              </a:rPr>
              <a:t>ECCLESIASTE</a:t>
            </a:r>
            <a:endParaRPr lang="fr-FR" sz="2400" dirty="0">
              <a:latin typeface="MV Boli" panose="02000500030200090000" pitchFamily="2" charset="0"/>
              <a:cs typeface="MV Boli" panose="02000500030200090000" pitchFamily="2" charset="0"/>
            </a:endParaRPr>
          </a:p>
        </p:txBody>
      </p:sp>
      <p:sp>
        <p:nvSpPr>
          <p:cNvPr id="8" name="Rectangle 7"/>
          <p:cNvSpPr/>
          <p:nvPr/>
        </p:nvSpPr>
        <p:spPr>
          <a:xfrm>
            <a:off x="986590" y="1697486"/>
            <a:ext cx="7327232" cy="39122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p:cNvSpPr txBox="1"/>
          <p:nvPr/>
        </p:nvSpPr>
        <p:spPr>
          <a:xfrm>
            <a:off x="2750714" y="5284942"/>
            <a:ext cx="4355432" cy="300082"/>
          </a:xfrm>
          <a:prstGeom prst="rect">
            <a:avLst/>
          </a:prstGeom>
          <a:noFill/>
        </p:spPr>
        <p:txBody>
          <a:bodyPr wrap="square" rtlCol="0">
            <a:spAutoFit/>
          </a:bodyPr>
          <a:lstStyle/>
          <a:p>
            <a:r>
              <a:rPr lang="fr-FR" sz="1350" dirty="0">
                <a:solidFill>
                  <a:schemeClr val="bg1"/>
                </a:solidFill>
                <a:latin typeface="MV Boli" panose="02000500030200090000" pitchFamily="2" charset="0"/>
                <a:cs typeface="MV Boli" panose="02000500030200090000" pitchFamily="2" charset="0"/>
              </a:rPr>
              <a:t>L’auteur                  ( 1:1 ,     12:9-14)</a:t>
            </a:r>
          </a:p>
        </p:txBody>
      </p:sp>
      <p:pic>
        <p:nvPicPr>
          <p:cNvPr id="14" name="Image 13"/>
          <p:cNvPicPr>
            <a:picLocks noChangeAspect="1"/>
          </p:cNvPicPr>
          <p:nvPr/>
        </p:nvPicPr>
        <p:blipFill>
          <a:blip r:embed="rId3"/>
          <a:stretch>
            <a:fillRect/>
          </a:stretch>
        </p:blipFill>
        <p:spPr>
          <a:xfrm>
            <a:off x="4256508" y="5227949"/>
            <a:ext cx="572933" cy="349146"/>
          </a:xfrm>
          <a:prstGeom prst="rect">
            <a:avLst/>
          </a:prstGeom>
        </p:spPr>
      </p:pic>
      <p:sp>
        <p:nvSpPr>
          <p:cNvPr id="2" name="Ruban vers le haut 1"/>
          <p:cNvSpPr/>
          <p:nvPr/>
        </p:nvSpPr>
        <p:spPr>
          <a:xfrm rot="16200000">
            <a:off x="-630690" y="3355111"/>
            <a:ext cx="3864456" cy="549204"/>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Présentation de l’enseignant 1:1</a:t>
            </a:r>
          </a:p>
        </p:txBody>
      </p:sp>
      <p:sp>
        <p:nvSpPr>
          <p:cNvPr id="11" name="Ruban vers le haut 10"/>
          <p:cNvSpPr/>
          <p:nvPr/>
        </p:nvSpPr>
        <p:spPr>
          <a:xfrm rot="5400000">
            <a:off x="6041059" y="3361703"/>
            <a:ext cx="3864456" cy="536021"/>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Conclusion et évaluation des propos de l’enseignant 12:9-14</a:t>
            </a:r>
          </a:p>
        </p:txBody>
      </p:sp>
      <p:sp>
        <p:nvSpPr>
          <p:cNvPr id="3" name="Rectangle 2"/>
          <p:cNvSpPr/>
          <p:nvPr/>
        </p:nvSpPr>
        <p:spPr>
          <a:xfrm>
            <a:off x="1616486" y="1769632"/>
            <a:ext cx="6016266" cy="3443164"/>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4" name="Image 3"/>
          <p:cNvPicPr>
            <a:picLocks noChangeAspect="1"/>
          </p:cNvPicPr>
          <p:nvPr/>
        </p:nvPicPr>
        <p:blipFill>
          <a:blip r:embed="rId4"/>
          <a:stretch>
            <a:fillRect/>
          </a:stretch>
        </p:blipFill>
        <p:spPr>
          <a:xfrm>
            <a:off x="4143116" y="1804935"/>
            <a:ext cx="686325" cy="388672"/>
          </a:xfrm>
          <a:prstGeom prst="rect">
            <a:avLst/>
          </a:prstGeom>
        </p:spPr>
      </p:pic>
      <p:sp>
        <p:nvSpPr>
          <p:cNvPr id="12" name="ZoneTexte 11"/>
          <p:cNvSpPr txBox="1"/>
          <p:nvPr/>
        </p:nvSpPr>
        <p:spPr>
          <a:xfrm>
            <a:off x="3037975" y="1860772"/>
            <a:ext cx="4355432" cy="300082"/>
          </a:xfrm>
          <a:prstGeom prst="rect">
            <a:avLst/>
          </a:prstGeom>
          <a:noFill/>
        </p:spPr>
        <p:txBody>
          <a:bodyPr wrap="square" rtlCol="0">
            <a:spAutoFit/>
          </a:bodyPr>
          <a:lstStyle/>
          <a:p>
            <a:r>
              <a:rPr lang="fr-FR" sz="1350" dirty="0">
                <a:solidFill>
                  <a:schemeClr val="bg1"/>
                </a:solidFill>
                <a:latin typeface="MV Boli" panose="02000500030200090000" pitchFamily="2" charset="0"/>
                <a:cs typeface="MV Boli" panose="02000500030200090000" pitchFamily="2" charset="0"/>
              </a:rPr>
              <a:t>L’enseignant</a:t>
            </a:r>
          </a:p>
        </p:txBody>
      </p:sp>
      <p:sp>
        <p:nvSpPr>
          <p:cNvPr id="7" name="ZoneTexte 6"/>
          <p:cNvSpPr txBox="1"/>
          <p:nvPr/>
        </p:nvSpPr>
        <p:spPr>
          <a:xfrm rot="16200000">
            <a:off x="70331" y="3323921"/>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sp>
        <p:nvSpPr>
          <p:cNvPr id="15" name="ZoneTexte 14"/>
          <p:cNvSpPr txBox="1"/>
          <p:nvPr/>
        </p:nvSpPr>
        <p:spPr>
          <a:xfrm rot="5400000">
            <a:off x="5753529" y="3341172"/>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cxnSp>
        <p:nvCxnSpPr>
          <p:cNvPr id="13" name="Connecteur droit 12"/>
          <p:cNvCxnSpPr/>
          <p:nvPr/>
        </p:nvCxnSpPr>
        <p:spPr>
          <a:xfrm flipV="1">
            <a:off x="3636847" y="2814720"/>
            <a:ext cx="0" cy="2380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5666232" y="2814720"/>
            <a:ext cx="28924" cy="2398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195649" y="2951854"/>
            <a:ext cx="1198104" cy="5586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Le temps</a:t>
            </a:r>
          </a:p>
        </p:txBody>
      </p:sp>
      <p:sp>
        <p:nvSpPr>
          <p:cNvPr id="21" name="Ellipse 20"/>
          <p:cNvSpPr/>
          <p:nvPr/>
        </p:nvSpPr>
        <p:spPr>
          <a:xfrm>
            <a:off x="2824919" y="3424528"/>
            <a:ext cx="670072" cy="3102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V Boli" panose="02000500030200090000" pitchFamily="2" charset="0"/>
                <a:cs typeface="MV Boli" panose="02000500030200090000" pitchFamily="2" charset="0"/>
              </a:rPr>
              <a:t>1:3-11</a:t>
            </a:r>
          </a:p>
        </p:txBody>
      </p:sp>
      <p:pic>
        <p:nvPicPr>
          <p:cNvPr id="24" name="Image 23"/>
          <p:cNvPicPr>
            <a:picLocks noChangeAspect="1"/>
          </p:cNvPicPr>
          <p:nvPr/>
        </p:nvPicPr>
        <p:blipFill>
          <a:blip r:embed="rId5"/>
          <a:stretch>
            <a:fillRect/>
          </a:stretch>
        </p:blipFill>
        <p:spPr>
          <a:xfrm>
            <a:off x="1970228" y="2193607"/>
            <a:ext cx="956904" cy="590240"/>
          </a:xfrm>
          <a:prstGeom prst="rect">
            <a:avLst/>
          </a:prstGeom>
        </p:spPr>
      </p:pic>
      <p:sp>
        <p:nvSpPr>
          <p:cNvPr id="27" name="ZoneTexte 26"/>
          <p:cNvSpPr txBox="1"/>
          <p:nvPr/>
        </p:nvSpPr>
        <p:spPr>
          <a:xfrm>
            <a:off x="2945875" y="2348482"/>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pic>
        <p:nvPicPr>
          <p:cNvPr id="26" name="Image 25"/>
          <p:cNvPicPr>
            <a:picLocks noChangeAspect="1"/>
          </p:cNvPicPr>
          <p:nvPr/>
        </p:nvPicPr>
        <p:blipFill rotWithShape="1">
          <a:blip r:embed="rId6"/>
          <a:srcRect l="540" r="1" b="3635"/>
          <a:stretch/>
        </p:blipFill>
        <p:spPr>
          <a:xfrm>
            <a:off x="6398337" y="2209918"/>
            <a:ext cx="876697" cy="573929"/>
          </a:xfrm>
          <a:prstGeom prst="rect">
            <a:avLst/>
          </a:prstGeom>
        </p:spPr>
      </p:pic>
    </p:spTree>
    <p:extLst>
      <p:ext uri="{BB962C8B-B14F-4D97-AF65-F5344CB8AC3E}">
        <p14:creationId xmlns:p14="http://schemas.microsoft.com/office/powerpoint/2010/main" val="131971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678" y="1020536"/>
            <a:ext cx="6324599" cy="4757195"/>
          </a:xfrm>
          <a:prstGeom prst="rect">
            <a:avLst/>
          </a:prstGeom>
          <a:noFill/>
          <a:ln>
            <a:noFill/>
          </a:ln>
          <a:effectLst>
            <a:glow rad="1270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050" name="Picture 2" descr="Vieux rouleau de papier ou de parchemin isolé horizontalement illustration 3d Banque d'images - 86481957"/>
          <p:cNvPicPr>
            <a:picLocks noChangeAspect="1" noChangeArrowheads="1"/>
          </p:cNvPicPr>
          <p:nvPr/>
        </p:nvPicPr>
        <p:blipFill rotWithShape="1">
          <a:blip r:embed="rId2">
            <a:extLst>
              <a:ext uri="{28A0092B-C50C-407E-A947-70E740481C1C}">
                <a14:useLocalDpi xmlns:a14="http://schemas.microsoft.com/office/drawing/2010/main" val="0"/>
              </a:ext>
            </a:extLst>
          </a:blip>
          <a:srcRect l="3116" t="5808" r="2436" b="5948"/>
          <a:stretch/>
        </p:blipFill>
        <p:spPr bwMode="auto">
          <a:xfrm>
            <a:off x="73100" y="85725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354947" y="1258905"/>
            <a:ext cx="4376057" cy="461665"/>
          </a:xfrm>
          <a:prstGeom prst="rect">
            <a:avLst/>
          </a:prstGeom>
          <a:noFill/>
        </p:spPr>
        <p:txBody>
          <a:bodyPr wrap="square" rtlCol="0">
            <a:spAutoFit/>
          </a:bodyPr>
          <a:lstStyle/>
          <a:p>
            <a:pPr algn="ctr"/>
            <a:r>
              <a:rPr lang="fr-FR" sz="2400" dirty="0" err="1">
                <a:solidFill>
                  <a:schemeClr val="bg1"/>
                </a:solidFill>
                <a:latin typeface="MV Boli" panose="02000500030200090000" pitchFamily="2" charset="0"/>
                <a:cs typeface="MV Boli" panose="02000500030200090000" pitchFamily="2" charset="0"/>
              </a:rPr>
              <a:t>ECCLESIASTE</a:t>
            </a:r>
            <a:endParaRPr lang="fr-FR" sz="2400" dirty="0">
              <a:solidFill>
                <a:schemeClr val="bg1"/>
              </a:solidFill>
              <a:latin typeface="MV Boli" panose="02000500030200090000" pitchFamily="2" charset="0"/>
              <a:cs typeface="MV Boli" panose="02000500030200090000" pitchFamily="2" charset="0"/>
            </a:endParaRPr>
          </a:p>
        </p:txBody>
      </p:sp>
      <p:sp>
        <p:nvSpPr>
          <p:cNvPr id="8" name="Rectangle 7"/>
          <p:cNvSpPr/>
          <p:nvPr/>
        </p:nvSpPr>
        <p:spPr>
          <a:xfrm>
            <a:off x="986590" y="1697486"/>
            <a:ext cx="7327232" cy="39122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p:cNvSpPr txBox="1"/>
          <p:nvPr/>
        </p:nvSpPr>
        <p:spPr>
          <a:xfrm>
            <a:off x="2750714" y="5284942"/>
            <a:ext cx="4355432" cy="300082"/>
          </a:xfrm>
          <a:prstGeom prst="rect">
            <a:avLst/>
          </a:prstGeom>
          <a:noFill/>
        </p:spPr>
        <p:txBody>
          <a:bodyPr wrap="square" rtlCol="0">
            <a:spAutoFit/>
          </a:bodyPr>
          <a:lstStyle/>
          <a:p>
            <a:r>
              <a:rPr lang="fr-FR" sz="1350" dirty="0">
                <a:solidFill>
                  <a:schemeClr val="bg1"/>
                </a:solidFill>
                <a:latin typeface="MV Boli" panose="02000500030200090000" pitchFamily="2" charset="0"/>
                <a:cs typeface="MV Boli" panose="02000500030200090000" pitchFamily="2" charset="0"/>
              </a:rPr>
              <a:t>L’auteur                  ( 1:1 ,     12:9-14)</a:t>
            </a:r>
          </a:p>
        </p:txBody>
      </p:sp>
      <p:pic>
        <p:nvPicPr>
          <p:cNvPr id="14" name="Image 13"/>
          <p:cNvPicPr>
            <a:picLocks noChangeAspect="1"/>
          </p:cNvPicPr>
          <p:nvPr/>
        </p:nvPicPr>
        <p:blipFill>
          <a:blip r:embed="rId3"/>
          <a:stretch>
            <a:fillRect/>
          </a:stretch>
        </p:blipFill>
        <p:spPr>
          <a:xfrm>
            <a:off x="4256508" y="5227949"/>
            <a:ext cx="572933" cy="349146"/>
          </a:xfrm>
          <a:prstGeom prst="rect">
            <a:avLst/>
          </a:prstGeom>
        </p:spPr>
      </p:pic>
      <p:sp>
        <p:nvSpPr>
          <p:cNvPr id="2" name="Ruban vers le haut 1"/>
          <p:cNvSpPr/>
          <p:nvPr/>
        </p:nvSpPr>
        <p:spPr>
          <a:xfrm rot="16200000">
            <a:off x="-630690" y="3355111"/>
            <a:ext cx="3864456" cy="549204"/>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Présentation de l’enseignant 1:1</a:t>
            </a:r>
          </a:p>
        </p:txBody>
      </p:sp>
      <p:sp>
        <p:nvSpPr>
          <p:cNvPr id="11" name="Ruban vers le haut 10"/>
          <p:cNvSpPr/>
          <p:nvPr/>
        </p:nvSpPr>
        <p:spPr>
          <a:xfrm rot="5400000">
            <a:off x="6041059" y="3361703"/>
            <a:ext cx="3864456" cy="536021"/>
          </a:xfrm>
          <a:prstGeom prst="ribbon2">
            <a:avLst>
              <a:gd name="adj1" fmla="val 16667"/>
              <a:gd name="adj2"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Conclusion et évaluation des propos de l’enseignant 12:9-14</a:t>
            </a:r>
          </a:p>
        </p:txBody>
      </p:sp>
      <p:sp>
        <p:nvSpPr>
          <p:cNvPr id="3" name="Rectangle 2"/>
          <p:cNvSpPr/>
          <p:nvPr/>
        </p:nvSpPr>
        <p:spPr>
          <a:xfrm>
            <a:off x="1616486" y="1769632"/>
            <a:ext cx="6016266" cy="3443164"/>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4" name="Image 3"/>
          <p:cNvPicPr>
            <a:picLocks noChangeAspect="1"/>
          </p:cNvPicPr>
          <p:nvPr/>
        </p:nvPicPr>
        <p:blipFill>
          <a:blip r:embed="rId4"/>
          <a:stretch>
            <a:fillRect/>
          </a:stretch>
        </p:blipFill>
        <p:spPr>
          <a:xfrm>
            <a:off x="4143116" y="1804935"/>
            <a:ext cx="686325" cy="388672"/>
          </a:xfrm>
          <a:prstGeom prst="rect">
            <a:avLst/>
          </a:prstGeom>
        </p:spPr>
      </p:pic>
      <p:sp>
        <p:nvSpPr>
          <p:cNvPr id="12" name="ZoneTexte 11"/>
          <p:cNvSpPr txBox="1"/>
          <p:nvPr/>
        </p:nvSpPr>
        <p:spPr>
          <a:xfrm>
            <a:off x="3037975" y="1860772"/>
            <a:ext cx="4355432" cy="300082"/>
          </a:xfrm>
          <a:prstGeom prst="rect">
            <a:avLst/>
          </a:prstGeom>
          <a:noFill/>
        </p:spPr>
        <p:txBody>
          <a:bodyPr wrap="square" rtlCol="0">
            <a:spAutoFit/>
          </a:bodyPr>
          <a:lstStyle/>
          <a:p>
            <a:r>
              <a:rPr lang="fr-FR" sz="1350" dirty="0">
                <a:solidFill>
                  <a:schemeClr val="bg1"/>
                </a:solidFill>
                <a:latin typeface="MV Boli" panose="02000500030200090000" pitchFamily="2" charset="0"/>
                <a:cs typeface="MV Boli" panose="02000500030200090000" pitchFamily="2" charset="0"/>
              </a:rPr>
              <a:t>L’enseignant</a:t>
            </a:r>
          </a:p>
        </p:txBody>
      </p:sp>
      <p:sp>
        <p:nvSpPr>
          <p:cNvPr id="7" name="ZoneTexte 6"/>
          <p:cNvSpPr txBox="1"/>
          <p:nvPr/>
        </p:nvSpPr>
        <p:spPr>
          <a:xfrm rot="16200000">
            <a:off x="70331" y="3323921"/>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sp>
        <p:nvSpPr>
          <p:cNvPr id="15" name="ZoneTexte 14"/>
          <p:cNvSpPr txBox="1"/>
          <p:nvPr/>
        </p:nvSpPr>
        <p:spPr>
          <a:xfrm rot="5400000">
            <a:off x="5753529" y="3341172"/>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cxnSp>
        <p:nvCxnSpPr>
          <p:cNvPr id="13" name="Connecteur droit 12"/>
          <p:cNvCxnSpPr/>
          <p:nvPr/>
        </p:nvCxnSpPr>
        <p:spPr>
          <a:xfrm flipV="1">
            <a:off x="3636847" y="2814720"/>
            <a:ext cx="0" cy="2380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5666232" y="2814720"/>
            <a:ext cx="28924" cy="2398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195649" y="2951854"/>
            <a:ext cx="1198104" cy="5586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Le temps</a:t>
            </a:r>
          </a:p>
        </p:txBody>
      </p:sp>
      <p:sp>
        <p:nvSpPr>
          <p:cNvPr id="20" name="Ellipse 19"/>
          <p:cNvSpPr/>
          <p:nvPr/>
        </p:nvSpPr>
        <p:spPr>
          <a:xfrm>
            <a:off x="5896711" y="3008364"/>
            <a:ext cx="1162290" cy="5586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bg1"/>
                </a:solidFill>
                <a:latin typeface="MV Boli" panose="02000500030200090000" pitchFamily="2" charset="0"/>
                <a:cs typeface="MV Boli" panose="02000500030200090000" pitchFamily="2" charset="0"/>
              </a:rPr>
              <a:t>La mort</a:t>
            </a:r>
          </a:p>
        </p:txBody>
      </p:sp>
      <p:sp>
        <p:nvSpPr>
          <p:cNvPr id="21" name="Ellipse 20"/>
          <p:cNvSpPr/>
          <p:nvPr/>
        </p:nvSpPr>
        <p:spPr>
          <a:xfrm>
            <a:off x="2824919" y="3424528"/>
            <a:ext cx="670072" cy="3102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V Boli" panose="02000500030200090000" pitchFamily="2" charset="0"/>
                <a:cs typeface="MV Boli" panose="02000500030200090000" pitchFamily="2" charset="0"/>
              </a:rPr>
              <a:t>1:3-11</a:t>
            </a:r>
          </a:p>
        </p:txBody>
      </p:sp>
      <p:sp>
        <p:nvSpPr>
          <p:cNvPr id="22" name="Ellipse 21"/>
          <p:cNvSpPr/>
          <p:nvPr/>
        </p:nvSpPr>
        <p:spPr>
          <a:xfrm>
            <a:off x="6523298" y="3424528"/>
            <a:ext cx="670072" cy="3102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MV Boli" panose="02000500030200090000" pitchFamily="2" charset="0"/>
                <a:cs typeface="MV Boli" panose="02000500030200090000" pitchFamily="2" charset="0"/>
              </a:rPr>
              <a:t>11:7 12:7</a:t>
            </a:r>
          </a:p>
        </p:txBody>
      </p:sp>
      <p:pic>
        <p:nvPicPr>
          <p:cNvPr id="24" name="Image 23"/>
          <p:cNvPicPr>
            <a:picLocks noChangeAspect="1"/>
          </p:cNvPicPr>
          <p:nvPr/>
        </p:nvPicPr>
        <p:blipFill>
          <a:blip r:embed="rId5"/>
          <a:stretch>
            <a:fillRect/>
          </a:stretch>
        </p:blipFill>
        <p:spPr>
          <a:xfrm>
            <a:off x="1970228" y="2193607"/>
            <a:ext cx="956904" cy="590240"/>
          </a:xfrm>
          <a:prstGeom prst="rect">
            <a:avLst/>
          </a:prstGeom>
        </p:spPr>
      </p:pic>
      <p:sp>
        <p:nvSpPr>
          <p:cNvPr id="27" name="ZoneTexte 26"/>
          <p:cNvSpPr txBox="1"/>
          <p:nvPr/>
        </p:nvSpPr>
        <p:spPr>
          <a:xfrm>
            <a:off x="2945875" y="2348482"/>
            <a:ext cx="3408661" cy="300082"/>
          </a:xfrm>
          <a:prstGeom prst="rect">
            <a:avLst/>
          </a:prstGeom>
          <a:solidFill>
            <a:schemeClr val="bg1">
              <a:lumMod val="65000"/>
            </a:schemeClr>
          </a:solidFill>
        </p:spPr>
        <p:txBody>
          <a:bodyPr wrap="square" rtlCol="0">
            <a:spAutoFit/>
          </a:bodyPr>
          <a:lstStyle/>
          <a:p>
            <a:pPr algn="ctr"/>
            <a:r>
              <a:rPr lang="fr-FR" sz="1125" dirty="0">
                <a:latin typeface="MV Boli" panose="02000500030200090000" pitchFamily="2" charset="0"/>
                <a:cs typeface="MV Boli" panose="02000500030200090000" pitchFamily="2" charset="0"/>
              </a:rPr>
              <a:t>HEVEL, HEVEL, tout est absolument HEVEL</a:t>
            </a:r>
            <a:r>
              <a:rPr lang="fr-FR" sz="1350" dirty="0">
                <a:latin typeface="MV Boli" panose="02000500030200090000" pitchFamily="2" charset="0"/>
                <a:cs typeface="MV Boli" panose="02000500030200090000" pitchFamily="2" charset="0"/>
              </a:rPr>
              <a:t> </a:t>
            </a:r>
          </a:p>
        </p:txBody>
      </p:sp>
      <p:pic>
        <p:nvPicPr>
          <p:cNvPr id="26" name="Image 25"/>
          <p:cNvPicPr>
            <a:picLocks noChangeAspect="1"/>
          </p:cNvPicPr>
          <p:nvPr/>
        </p:nvPicPr>
        <p:blipFill rotWithShape="1">
          <a:blip r:embed="rId6"/>
          <a:srcRect l="540" r="1" b="3635"/>
          <a:stretch/>
        </p:blipFill>
        <p:spPr>
          <a:xfrm>
            <a:off x="6398337" y="2209918"/>
            <a:ext cx="876697" cy="573929"/>
          </a:xfrm>
          <a:prstGeom prst="rect">
            <a:avLst/>
          </a:prstGeom>
        </p:spPr>
      </p:pic>
    </p:spTree>
    <p:extLst>
      <p:ext uri="{BB962C8B-B14F-4D97-AF65-F5344CB8AC3E}">
        <p14:creationId xmlns:p14="http://schemas.microsoft.com/office/powerpoint/2010/main" val="3625254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TM04033929[[fn=Ardoise]]</Template>
  <TotalTime>627</TotalTime>
  <Words>1309</Words>
  <Application>Microsoft Office PowerPoint</Application>
  <PresentationFormat>Affichage à l'écran (4:3)</PresentationFormat>
  <Paragraphs>140</Paragraphs>
  <Slides>27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Calibri</vt:lpstr>
      <vt:lpstr>Calisto MT</vt:lpstr>
      <vt:lpstr>Helvetica</vt:lpstr>
      <vt:lpstr>MV Boli</vt:lpstr>
      <vt:lpstr>Trebuchet MS</vt:lpstr>
      <vt:lpstr>Wingdings 2</vt:lpstr>
      <vt:lpstr>Ardoise</vt:lpstr>
      <vt:lpstr>Présentation PowerPoint</vt:lpstr>
      <vt:lpstr>Présentation PowerPoint</vt:lpstr>
      <vt:lpstr>Présentation PowerPoint</vt:lpstr>
      <vt:lpstr>Survol du livre de l’Ecclésiaste</vt:lpstr>
      <vt:lpstr>Présentation PowerPoint</vt:lpstr>
      <vt:lpstr>Présentation PowerPoint</vt:lpstr>
      <vt:lpstr>Présentation PowerPoint</vt:lpstr>
      <vt:lpstr>Présentation PowerPoint</vt:lpstr>
      <vt:lpstr>Présentation PowerPoint</vt:lpstr>
      <vt:lpstr>Survol du livre de l’Ecclésiaste</vt:lpstr>
      <vt:lpstr>Survol du livre de l’Ecclésiaste</vt:lpstr>
      <vt:lpstr>Survol du livre de l’Ecclésiaste</vt:lpstr>
      <vt:lpstr>Présentation PowerPoint</vt:lpstr>
      <vt:lpstr>Présentation PowerPoint</vt:lpstr>
      <vt:lpstr>Présentation PowerPoint</vt:lpstr>
      <vt:lpstr>Présentation PowerPoint</vt:lpstr>
      <vt:lpstr>Survol du livre de l’Ecclésiaste</vt:lpstr>
      <vt:lpstr>Survol du livre de l’Ecclésiaste</vt:lpstr>
      <vt:lpstr>Survol du livre de l’Ecclésiaste</vt:lpstr>
      <vt:lpstr>Survol du livre de l’Ecclésiaste</vt:lpstr>
      <vt:lpstr>Survol du livre de l’Ecclésiaste</vt:lpstr>
      <vt:lpstr>Survol du livre de l’Ecclésiaste</vt:lpstr>
      <vt:lpstr>Survol du livre de l’Ecclésiaste</vt:lpstr>
      <vt:lpstr>Survol du livre de l’Ecclésiaste</vt:lpstr>
      <vt:lpstr>Survol du livre de l’Ecclésiaste</vt:lpstr>
      <vt:lpstr>Survol du livre de l’Ecclésiaste</vt:lpstr>
      <vt:lpstr>Survol du livre de l’Ecclésiaste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dc:creator>
  <cp:lastModifiedBy>dhestin</cp:lastModifiedBy>
  <cp:revision>28</cp:revision>
  <dcterms:created xsi:type="dcterms:W3CDTF">2016-05-07T20:46:07Z</dcterms:created>
  <dcterms:modified xsi:type="dcterms:W3CDTF">2021-02-27T21:51:52Z</dcterms:modified>
</cp:coreProperties>
</file>